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Override1.xml" ContentType="application/vnd.openxmlformats-officedocument.themeOverride+xml"/>
  <Override PartName="/ppt/charts/chart13.xml" ContentType="application/vnd.openxmlformats-officedocument.drawingml.chart+xml"/>
  <Override PartName="/ppt/charts/chart1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colors12.xml" ContentType="application/vnd.ms-office.chartcolorstyle+xml"/>
  <Override PartName="/ppt/charts/style12.xml" ContentType="application/vnd.ms-office.chartstyle+xml"/>
  <Override PartName="/ppt/charts/colors13.xml" ContentType="application/vnd.ms-office.chartcolorstyle+xml"/>
  <Override PartName="/ppt/charts/style13.xml" ContentType="application/vnd.ms-office.chartstyle+xml"/>
  <Override PartName="/ppt/charts/colors14.xml" ContentType="application/vnd.ms-office.chartcolorstyle+xml"/>
  <Override PartName="/ppt/charts/style14.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57" r:id="rId4"/>
    <p:sldId id="258" r:id="rId5"/>
    <p:sldId id="261" r:id="rId6"/>
    <p:sldId id="286" r:id="rId7"/>
    <p:sldId id="259" r:id="rId8"/>
    <p:sldId id="260" r:id="rId9"/>
    <p:sldId id="262" r:id="rId10"/>
    <p:sldId id="264" r:id="rId11"/>
    <p:sldId id="263"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84" r:id="rId26"/>
    <p:sldId id="278" r:id="rId27"/>
    <p:sldId id="279" r:id="rId28"/>
    <p:sldId id="280" r:id="rId29"/>
    <p:sldId id="281"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FFF66"/>
    <a:srgbClr val="0C6E26"/>
    <a:srgbClr val="FFCC00"/>
    <a:srgbClr val="CCFF33"/>
    <a:srgbClr val="C6C66A"/>
    <a:srgbClr val="CCCC00"/>
    <a:srgbClr val="FF9900"/>
    <a:srgbClr val="000000"/>
    <a:srgbClr val="4F52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744" y="-1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3" Type="http://schemas.microsoft.com/office/2011/relationships/chartStyle" Target="style10.xml"/><Relationship Id="rId2" Type="http://schemas.microsoft.com/office/2011/relationships/chartColorStyle" Target="colors10.xml"/><Relationship Id="rId1" Type="http://schemas.openxmlformats.org/officeDocument/2006/relationships/oleObject" Target="../embeddings/oleObject4.bin"/></Relationships>
</file>

<file path=ppt/charts/_rels/chart11.xml.rels><?xml version="1.0" encoding="UTF-8" standalone="yes"?>
<Relationships xmlns="http://schemas.openxmlformats.org/package/2006/relationships"><Relationship Id="rId3" Type="http://schemas.microsoft.com/office/2011/relationships/chartStyle" Target="style11.xml"/><Relationship Id="rId2" Type="http://schemas.microsoft.com/office/2011/relationships/chartColorStyle" Target="colors11.xml"/><Relationship Id="rId1" Type="http://schemas.openxmlformats.org/officeDocument/2006/relationships/oleObject" Target="file:///D:\sql\KAGGLE%20DATASET\19.5.2025%20Blinkit\solution%20extracted\profitable%20marketing%20campaign%20channel.csv"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openxmlformats.org/officeDocument/2006/relationships/package" Target="../embeddings/Microsoft_Excel_Worksheet3.xlsx"/><Relationship Id="rId1" Type="http://schemas.openxmlformats.org/officeDocument/2006/relationships/themeOverride" Target="../theme/themeOverride1.xml"/><Relationship Id="rId4"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microsoft.com/office/2011/relationships/chartStyle" Target="style13.xml"/><Relationship Id="rId2" Type="http://schemas.microsoft.com/office/2011/relationships/chartColorStyle" Target="colors13.xml"/><Relationship Id="rId1" Type="http://schemas.openxmlformats.org/officeDocument/2006/relationships/package" Target="../embeddings/Microsoft_Excel_Worksheet4.xlsx"/></Relationships>
</file>

<file path=ppt/charts/_rels/chart14.xml.rels><?xml version="1.0" encoding="UTF-8" standalone="yes"?>
<Relationships xmlns="http://schemas.openxmlformats.org/package/2006/relationships"><Relationship Id="rId3" Type="http://schemas.microsoft.com/office/2011/relationships/chartStyle" Target="style14.xml"/><Relationship Id="rId2" Type="http://schemas.microsoft.com/office/2011/relationships/chartColorStyle" Target="colors14.xml"/><Relationship Id="rId1" Type="http://schemas.openxmlformats.org/officeDocument/2006/relationships/package" Target="../embeddings/Microsoft_Excel_Worksheet5.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oleObject" Target="file:///D:\sql\KAGGLE%20DATASET\19.5.2025%20Blinkit\solution%20extracted\maximum%20damage%20rate.csv" TargetMode="External"/></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oleObject" Target="file:///D:\sql\KAGGLE%20DATASET\19.5.2025%20Blinkit\solution%20extracted\highest%20sale%20volume%20with%20lowest%20margin%20limit%2010%202.csv" TargetMode="External"/></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oleObject" Target="../embeddings/oleObject1.bin"/></Relationships>
</file>

<file path=ppt/charts/_rels/chart6.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oleObject" Target="../embeddings/oleObject2.bin"/></Relationships>
</file>

<file path=ppt/charts/_rels/chart7.xml.rels><?xml version="1.0" encoding="UTF-8" standalone="yes"?>
<Relationships xmlns="http://schemas.openxmlformats.org/package/2006/relationships"><Relationship Id="rId3" Type="http://schemas.microsoft.com/office/2011/relationships/chartStyle" Target="style7.xml"/><Relationship Id="rId2" Type="http://schemas.microsoft.com/office/2011/relationships/chartColorStyle" Target="colors7.xml"/><Relationship Id="rId1" Type="http://schemas.openxmlformats.org/officeDocument/2006/relationships/oleObject" Target="../embeddings/oleObject3.bin"/></Relationships>
</file>

<file path=ppt/charts/_rels/chart8.xml.rels><?xml version="1.0" encoding="UTF-8" standalone="yes"?>
<Relationships xmlns="http://schemas.openxmlformats.org/package/2006/relationships"><Relationship Id="rId3" Type="http://schemas.microsoft.com/office/2011/relationships/chartStyle" Target="style8.xml"/><Relationship Id="rId2" Type="http://schemas.microsoft.com/office/2011/relationships/chartColorStyle" Target="colors8.xml"/><Relationship Id="rId1" Type="http://schemas.openxmlformats.org/officeDocument/2006/relationships/oleObject" Target="file:///D:\sql\KAGGLE%20DATASET\19.5.2025%20Blinkit\solution%20extracted\customer%20segment.csv" TargetMode="External"/></Relationships>
</file>

<file path=ppt/charts/_rels/chart9.xml.rels><?xml version="1.0" encoding="UTF-8" standalone="yes"?>
<Relationships xmlns="http://schemas.openxmlformats.org/package/2006/relationships"><Relationship Id="rId3" Type="http://schemas.microsoft.com/office/2011/relationships/chartStyle" Target="style9.xml"/><Relationship Id="rId2" Type="http://schemas.microsoft.com/office/2011/relationships/chartColorStyle" Target="colors9.xml"/><Relationship Id="rId1" Type="http://schemas.openxmlformats.org/officeDocument/2006/relationships/oleObject" Target="file:///D:\sql\KAGGLE%20DATASET\19.5.2025%20Blinkit\solution%20extracted\Area%20wise%20loyal%20customers.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b="1">
                <a:solidFill>
                  <a:schemeClr val="tx1"/>
                </a:solidFill>
              </a:rPr>
              <a:t>Area</a:t>
            </a:r>
          </a:p>
        </c:rich>
      </c:tx>
      <c:layout/>
      <c:overlay val="0"/>
      <c:spPr>
        <a:noFill/>
        <a:ln>
          <a:noFill/>
        </a:ln>
        <a:effectLst/>
      </c:spPr>
    </c:title>
    <c:autoTitleDeleted val="0"/>
    <c:plotArea>
      <c:layout/>
      <c:barChart>
        <c:barDir val="col"/>
        <c:grouping val="clustered"/>
        <c:varyColors val="0"/>
        <c:ser>
          <c:idx val="0"/>
          <c:order val="0"/>
          <c:tx>
            <c:strRef>
              <c:f>'Areas required new delivery par'!$B$1</c:f>
              <c:strCache>
                <c:ptCount val="1"/>
                <c:pt idx="0">
                  <c:v>count(ca.area)</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'Areas required new delivery par'!$A$2:$A$11</c:f>
              <c:strCache>
                <c:ptCount val="10"/>
                <c:pt idx="0">
                  <c:v>Orai</c:v>
                </c:pt>
                <c:pt idx="1">
                  <c:v>Ratlam</c:v>
                </c:pt>
                <c:pt idx="2">
                  <c:v>Gandhinagar</c:v>
                </c:pt>
                <c:pt idx="3">
                  <c:v>Deoghar</c:v>
                </c:pt>
                <c:pt idx="4">
                  <c:v>Bathinda</c:v>
                </c:pt>
                <c:pt idx="5">
                  <c:v>Nandyal</c:v>
                </c:pt>
                <c:pt idx="6">
                  <c:v>Kishanganj</c:v>
                </c:pt>
                <c:pt idx="7">
                  <c:v>Bhopal</c:v>
                </c:pt>
                <c:pt idx="8">
                  <c:v>Ahmednagar</c:v>
                </c:pt>
                <c:pt idx="9">
                  <c:v>Pali</c:v>
                </c:pt>
              </c:strCache>
            </c:strRef>
          </c:cat>
          <c:val>
            <c:numRef>
              <c:f>'Areas required new delivery par'!$B$2:$B$11</c:f>
              <c:numCache>
                <c:formatCode>General</c:formatCode>
                <c:ptCount val="10"/>
                <c:pt idx="0">
                  <c:v>13432</c:v>
                </c:pt>
                <c:pt idx="1">
                  <c:v>12642</c:v>
                </c:pt>
                <c:pt idx="2">
                  <c:v>12640</c:v>
                </c:pt>
                <c:pt idx="3">
                  <c:v>12246</c:v>
                </c:pt>
                <c:pt idx="4">
                  <c:v>12245</c:v>
                </c:pt>
                <c:pt idx="5">
                  <c:v>10665</c:v>
                </c:pt>
                <c:pt idx="6">
                  <c:v>10665</c:v>
                </c:pt>
                <c:pt idx="7">
                  <c:v>10272</c:v>
                </c:pt>
                <c:pt idx="8">
                  <c:v>10270</c:v>
                </c:pt>
                <c:pt idx="9">
                  <c:v>9480</c:v>
                </c:pt>
              </c:numCache>
            </c:numRef>
          </c:val>
        </c:ser>
        <c:dLbls>
          <c:dLblPos val="outEnd"/>
          <c:showLegendKey val="0"/>
          <c:showVal val="1"/>
          <c:showCatName val="0"/>
          <c:showSerName val="0"/>
          <c:showPercent val="0"/>
          <c:showBubbleSize val="0"/>
        </c:dLbls>
        <c:gapWidth val="219"/>
        <c:overlap val="-27"/>
        <c:axId val="125700736"/>
        <c:axId val="126080512"/>
      </c:barChart>
      <c:catAx>
        <c:axId val="12570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26080512"/>
        <c:crosses val="autoZero"/>
        <c:auto val="1"/>
        <c:lblAlgn val="ctr"/>
        <c:lblOffset val="100"/>
        <c:noMultiLvlLbl val="0"/>
      </c:catAx>
      <c:valAx>
        <c:axId val="126080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25700736"/>
        <c:crosses val="autoZero"/>
        <c:crossBetween val="between"/>
      </c:valAx>
      <c:spPr>
        <a:noFill/>
        <a:ln>
          <a:noFill/>
        </a:ln>
        <a:effectLst/>
      </c:spPr>
    </c:plotArea>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US" sz="1800" b="1" dirty="0">
                <a:solidFill>
                  <a:sysClr val="windowText" lastClr="000000"/>
                </a:solidFill>
                <a:latin typeface="Times New Roman" panose="02020603050405020304" pitchFamily="18" charset="0"/>
                <a:cs typeface="Times New Roman" panose="02020603050405020304" pitchFamily="18" charset="0"/>
              </a:rPr>
              <a:t>S</a:t>
            </a:r>
            <a:r>
              <a:rPr lang="en-US" sz="1800" b="1" dirty="0" smtClean="0">
                <a:solidFill>
                  <a:sysClr val="windowText" lastClr="000000"/>
                </a:solidFill>
                <a:latin typeface="Times New Roman" panose="02020603050405020304" pitchFamily="18" charset="0"/>
                <a:cs typeface="Times New Roman" panose="02020603050405020304" pitchFamily="18" charset="0"/>
              </a:rPr>
              <a:t>ervices</a:t>
            </a:r>
            <a:r>
              <a:rPr lang="en-US" sz="1800" b="1" baseline="0" dirty="0" smtClean="0">
                <a:solidFill>
                  <a:sysClr val="windowText" lastClr="000000"/>
                </a:solidFill>
                <a:latin typeface="Times New Roman" panose="02020603050405020304" pitchFamily="18" charset="0"/>
                <a:cs typeface="Times New Roman" panose="02020603050405020304" pitchFamily="18" charset="0"/>
              </a:rPr>
              <a:t> </a:t>
            </a:r>
            <a:r>
              <a:rPr lang="en-US" sz="1800" b="1" baseline="0" dirty="0">
                <a:solidFill>
                  <a:sysClr val="windowText" lastClr="000000"/>
                </a:solidFill>
                <a:latin typeface="Times New Roman" panose="02020603050405020304" pitchFamily="18" charset="0"/>
                <a:cs typeface="Times New Roman" panose="02020603050405020304" pitchFamily="18" charset="0"/>
              </a:rPr>
              <a:t>with </a:t>
            </a:r>
            <a:r>
              <a:rPr lang="en-US" sz="1800" b="1" dirty="0" smtClean="0">
                <a:solidFill>
                  <a:sysClr val="windowText" lastClr="000000"/>
                </a:solidFill>
                <a:latin typeface="Times New Roman" panose="02020603050405020304" pitchFamily="18" charset="0"/>
                <a:cs typeface="Times New Roman" panose="02020603050405020304" pitchFamily="18" charset="0"/>
              </a:rPr>
              <a:t>negative</a:t>
            </a:r>
            <a:r>
              <a:rPr lang="en-US" sz="1800" b="1" baseline="0" dirty="0" smtClean="0">
                <a:solidFill>
                  <a:sysClr val="windowText" lastClr="000000"/>
                </a:solidFill>
                <a:latin typeface="Times New Roman" panose="02020603050405020304" pitchFamily="18" charset="0"/>
                <a:cs typeface="Times New Roman" panose="02020603050405020304" pitchFamily="18" charset="0"/>
              </a:rPr>
              <a:t> </a:t>
            </a:r>
            <a:r>
              <a:rPr lang="en-US" sz="1800" b="1" dirty="0" smtClean="0">
                <a:solidFill>
                  <a:sysClr val="windowText" lastClr="000000"/>
                </a:solidFill>
                <a:latin typeface="Times New Roman" panose="02020603050405020304" pitchFamily="18" charset="0"/>
                <a:cs typeface="Times New Roman" panose="02020603050405020304" pitchFamily="18" charset="0"/>
              </a:rPr>
              <a:t>sentiment</a:t>
            </a:r>
            <a:endParaRPr lang="en-US" sz="1800" b="1" dirty="0">
              <a:solidFill>
                <a:sysClr val="windowText" lastClr="000000"/>
              </a:solidFill>
              <a:latin typeface="Times New Roman" panose="02020603050405020304" pitchFamily="18" charset="0"/>
              <a:cs typeface="Times New Roman" panose="02020603050405020304" pitchFamily="18" charset="0"/>
            </a:endParaRPr>
          </a:p>
        </c:rich>
      </c:tx>
      <c:layout/>
      <c:overlay val="0"/>
      <c:spPr>
        <a:noFill/>
        <a:ln>
          <a:noFill/>
        </a:ln>
        <a:effectLst/>
      </c:spPr>
    </c:title>
    <c:autoTitleDeleted val="0"/>
    <c:plotArea>
      <c:layout/>
      <c:pieChart>
        <c:varyColors val="1"/>
        <c:ser>
          <c:idx val="0"/>
          <c:order val="0"/>
          <c:tx>
            <c:strRef>
              <c:f>'feedback category with most neg'!$B$1</c:f>
              <c:strCache>
                <c:ptCount val="1"/>
                <c:pt idx="0">
                  <c:v>frequent_negative_sentiment</c:v>
                </c:pt>
              </c:strCache>
            </c:strRef>
          </c:tx>
          <c:spPr>
            <a:ln>
              <a:solidFill>
                <a:sysClr val="windowText" lastClr="000000"/>
              </a:solidFill>
            </a:ln>
          </c:spPr>
          <c:dPt>
            <c:idx val="0"/>
            <c:bubble3D val="0"/>
            <c:spPr>
              <a:solidFill>
                <a:schemeClr val="accent6">
                  <a:lumMod val="50000"/>
                </a:schemeClr>
              </a:solidFill>
              <a:ln w="19050">
                <a:solidFill>
                  <a:sysClr val="windowText" lastClr="000000"/>
                </a:solidFill>
              </a:ln>
              <a:effectLst/>
            </c:spPr>
          </c:dPt>
          <c:dPt>
            <c:idx val="1"/>
            <c:bubble3D val="0"/>
            <c:spPr>
              <a:solidFill>
                <a:srgbClr val="008000"/>
              </a:solidFill>
              <a:ln w="19050">
                <a:solidFill>
                  <a:sysClr val="windowText" lastClr="000000"/>
                </a:solidFill>
              </a:ln>
              <a:effectLst/>
            </c:spPr>
          </c:dPt>
          <c:dPt>
            <c:idx val="2"/>
            <c:bubble3D val="0"/>
            <c:spPr>
              <a:solidFill>
                <a:schemeClr val="accent6">
                  <a:lumMod val="40000"/>
                  <a:lumOff val="60000"/>
                </a:schemeClr>
              </a:solidFill>
              <a:ln w="19050">
                <a:solidFill>
                  <a:sysClr val="windowText" lastClr="000000"/>
                </a:solidFill>
              </a:ln>
              <a:effectLst/>
            </c:spPr>
          </c:dPt>
          <c:dPt>
            <c:idx val="3"/>
            <c:bubble3D val="0"/>
            <c:spPr>
              <a:solidFill>
                <a:srgbClr val="00FF00"/>
              </a:solidFill>
              <a:ln w="19050">
                <a:solidFill>
                  <a:sysClr val="windowText" lastClr="000000"/>
                </a:solidFill>
              </a:ln>
              <a:effectLst/>
            </c:spPr>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'feedback category with most neg'!$A$2:$A$5</c:f>
              <c:strCache>
                <c:ptCount val="4"/>
                <c:pt idx="0">
                  <c:v>Product Quality</c:v>
                </c:pt>
                <c:pt idx="1">
                  <c:v>Customer Service</c:v>
                </c:pt>
                <c:pt idx="2">
                  <c:v>Delivery</c:v>
                </c:pt>
                <c:pt idx="3">
                  <c:v>App Experience</c:v>
                </c:pt>
              </c:strCache>
            </c:strRef>
          </c:cat>
          <c:val>
            <c:numRef>
              <c:f>'feedback category with most neg'!$B$2:$B$5</c:f>
              <c:numCache>
                <c:formatCode>General</c:formatCode>
                <c:ptCount val="4"/>
                <c:pt idx="0">
                  <c:v>432</c:v>
                </c:pt>
                <c:pt idx="1">
                  <c:v>417</c:v>
                </c:pt>
                <c:pt idx="2">
                  <c:v>405</c:v>
                </c:pt>
                <c:pt idx="3">
                  <c:v>388</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'profitable marketing campaign c'!$B$1</c:f>
              <c:strCache>
                <c:ptCount val="1"/>
                <c:pt idx="0">
                  <c:v>Average_roas_per_channel</c:v>
                </c:pt>
              </c:strCache>
            </c:strRef>
          </c:tx>
          <c:spPr>
            <a:solidFill>
              <a:srgbClr val="00FF00"/>
            </a:solidFill>
          </c:spPr>
          <c:dPt>
            <c:idx val="0"/>
            <c:bubble3D val="0"/>
            <c:spPr>
              <a:solidFill>
                <a:schemeClr val="accent6">
                  <a:lumMod val="75000"/>
                </a:schemeClr>
              </a:solidFill>
              <a:ln>
                <a:noFill/>
              </a:ln>
              <a:effectLst>
                <a:outerShdw blurRad="254000" sx="102000" sy="102000" algn="ctr" rotWithShape="0">
                  <a:prstClr val="black">
                    <a:alpha val="20000"/>
                  </a:prstClr>
                </a:outerShdw>
              </a:effectLst>
            </c:spPr>
          </c:dPt>
          <c:dPt>
            <c:idx val="1"/>
            <c:bubble3D val="0"/>
            <c:spPr>
              <a:solidFill>
                <a:srgbClr val="00FF00"/>
              </a:solidFill>
              <a:ln>
                <a:noFill/>
              </a:ln>
              <a:effectLst>
                <a:outerShdw blurRad="254000" sx="102000" sy="102000" algn="ctr" rotWithShape="0">
                  <a:prstClr val="black">
                    <a:alpha val="20000"/>
                  </a:prstClr>
                </a:outerShdw>
              </a:effectLst>
            </c:spPr>
          </c:dPt>
          <c:dPt>
            <c:idx val="2"/>
            <c:bubble3D val="0"/>
            <c:spPr>
              <a:solidFill>
                <a:srgbClr val="00B0F0"/>
              </a:solidFill>
              <a:ln>
                <a:noFill/>
              </a:ln>
              <a:effectLst>
                <a:outerShdw blurRad="254000" sx="102000" sy="102000" algn="ctr" rotWithShape="0">
                  <a:prstClr val="black">
                    <a:alpha val="20000"/>
                  </a:prstClr>
                </a:outerShdw>
              </a:effectLst>
            </c:spPr>
          </c:dPt>
          <c:dPt>
            <c:idx val="3"/>
            <c:bubble3D val="0"/>
            <c:spPr>
              <a:solidFill>
                <a:schemeClr val="accent6"/>
              </a:solidFill>
              <a:ln>
                <a:noFill/>
              </a:ln>
              <a:effectLst>
                <a:outerShdw blurRad="254000" sx="102000" sy="102000" algn="ctr" rotWithShape="0">
                  <a:prstClr val="black">
                    <a:alpha val="20000"/>
                  </a:prstClr>
                </a:outerShdw>
              </a:effectLst>
            </c:spPr>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'profitable marketing campaign c'!$A$2:$A$5</c:f>
              <c:strCache>
                <c:ptCount val="4"/>
                <c:pt idx="0">
                  <c:v>App</c:v>
                </c:pt>
                <c:pt idx="1">
                  <c:v>Social Media</c:v>
                </c:pt>
                <c:pt idx="2">
                  <c:v>Email</c:v>
                </c:pt>
                <c:pt idx="3">
                  <c:v>SMS</c:v>
                </c:pt>
              </c:strCache>
            </c:strRef>
          </c:cat>
          <c:val>
            <c:numRef>
              <c:f>'profitable marketing campaign c'!$B$2:$B$5</c:f>
              <c:numCache>
                <c:formatCode>0.000</c:formatCode>
                <c:ptCount val="4"/>
                <c:pt idx="0">
                  <c:v>2.7543013106266998</c:v>
                </c:pt>
                <c:pt idx="1">
                  <c:v>2.7491883830356598</c:v>
                </c:pt>
                <c:pt idx="2">
                  <c:v>2.7488607593374401</c:v>
                </c:pt>
                <c:pt idx="3">
                  <c:v>2.7101119408856502</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rgbClr val="FFFF66"/>
    </a:soli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Conversions_per_inr_spent on</a:t>
            </a:r>
            <a:r>
              <a:rPr lang="en-US" b="1" baseline="0">
                <a:solidFill>
                  <a:sysClr val="windowText" lastClr="000000"/>
                </a:solidFill>
              </a:rPr>
              <a:t> campaigns</a:t>
            </a:r>
            <a:endParaRPr lang="en-US" b="1">
              <a:solidFill>
                <a:sysClr val="windowText" lastClr="000000"/>
              </a:solidFill>
            </a:endParaRPr>
          </a:p>
        </c:rich>
      </c:tx>
      <c:layout/>
      <c:overlay val="0"/>
      <c:spPr>
        <a:noFill/>
        <a:ln>
          <a:noFill/>
        </a:ln>
        <a:effectLst/>
      </c:spPr>
    </c:title>
    <c:autoTitleDeleted val="0"/>
    <c:plotArea>
      <c:layout/>
      <c:barChart>
        <c:barDir val="bar"/>
        <c:grouping val="clustered"/>
        <c:varyColors val="0"/>
        <c:ser>
          <c:idx val="0"/>
          <c:order val="0"/>
          <c:tx>
            <c:strRef>
              <c:f>'effective marketing campaign'!$B$1</c:f>
              <c:strCache>
                <c:ptCount val="1"/>
                <c:pt idx="0">
                  <c:v>conversions_per_inr_spent</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'effective marketing campaign'!$A$2:$A$10</c:f>
              <c:strCache>
                <c:ptCount val="9"/>
                <c:pt idx="0">
                  <c:v>Email Campaign</c:v>
                </c:pt>
                <c:pt idx="1">
                  <c:v>Flash Sale</c:v>
                </c:pt>
                <c:pt idx="2">
                  <c:v>Category Promotion</c:v>
                </c:pt>
                <c:pt idx="3">
                  <c:v>Membership Drive</c:v>
                </c:pt>
                <c:pt idx="4">
                  <c:v>Festival Offer</c:v>
                </c:pt>
                <c:pt idx="5">
                  <c:v>App Push Notification</c:v>
                </c:pt>
                <c:pt idx="6">
                  <c:v>Referral Program</c:v>
                </c:pt>
                <c:pt idx="7">
                  <c:v>Weekend Special</c:v>
                </c:pt>
                <c:pt idx="8">
                  <c:v>New User Discount</c:v>
                </c:pt>
              </c:strCache>
            </c:strRef>
          </c:cat>
          <c:val>
            <c:numRef>
              <c:f>'effective marketing campaign'!$B$2:$B$10</c:f>
              <c:numCache>
                <c:formatCode>0.0000</c:formatCode>
                <c:ptCount val="9"/>
                <c:pt idx="0">
                  <c:v>1.7913220558214302E-2</c:v>
                </c:pt>
                <c:pt idx="1">
                  <c:v>1.8131364760079E-2</c:v>
                </c:pt>
                <c:pt idx="2">
                  <c:v>1.8139148548322801E-2</c:v>
                </c:pt>
                <c:pt idx="3">
                  <c:v>1.81836484751173E-2</c:v>
                </c:pt>
                <c:pt idx="4">
                  <c:v>1.8236341349974799E-2</c:v>
                </c:pt>
                <c:pt idx="5">
                  <c:v>1.8324873057270898E-2</c:v>
                </c:pt>
                <c:pt idx="6">
                  <c:v>1.84210836524888E-2</c:v>
                </c:pt>
                <c:pt idx="7">
                  <c:v>1.84878813909835E-2</c:v>
                </c:pt>
                <c:pt idx="8">
                  <c:v>1.8524590742460201E-2</c:v>
                </c:pt>
              </c:numCache>
            </c:numRef>
          </c:val>
        </c:ser>
        <c:dLbls>
          <c:dLblPos val="outEnd"/>
          <c:showLegendKey val="0"/>
          <c:showVal val="1"/>
          <c:showCatName val="0"/>
          <c:showSerName val="0"/>
          <c:showPercent val="0"/>
          <c:showBubbleSize val="0"/>
        </c:dLbls>
        <c:gapWidth val="182"/>
        <c:axId val="224266112"/>
        <c:axId val="224322304"/>
      </c:barChart>
      <c:catAx>
        <c:axId val="224266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crossAx val="224322304"/>
        <c:crosses val="autoZero"/>
        <c:auto val="1"/>
        <c:lblAlgn val="ctr"/>
        <c:lblOffset val="100"/>
        <c:noMultiLvlLbl val="0"/>
      </c:catAx>
      <c:valAx>
        <c:axId val="224322304"/>
        <c:scaling>
          <c:orientation val="minMax"/>
        </c:scaling>
        <c:delete val="0"/>
        <c:axPos val="b"/>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224266112"/>
        <c:crosses val="autoZero"/>
        <c:crossBetween val="between"/>
      </c:valAx>
      <c:spPr>
        <a:noFill/>
        <a:ln>
          <a:noFill/>
        </a:ln>
        <a:effectLst/>
      </c:spPr>
    </c:plotArea>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a:t>Response to campaign</a:t>
            </a:r>
          </a:p>
        </c:rich>
      </c:tx>
      <c:layout/>
      <c:overlay val="0"/>
      <c:spPr>
        <a:noFill/>
        <a:ln>
          <a:noFill/>
        </a:ln>
        <a:effectLst/>
      </c:spPr>
    </c:title>
    <c:autoTitleDeleted val="0"/>
    <c:plotArea>
      <c:layout/>
      <c:barChart>
        <c:barDir val="bar"/>
        <c:grouping val="clustered"/>
        <c:varyColors val="0"/>
        <c:ser>
          <c:idx val="0"/>
          <c:order val="0"/>
          <c:tx>
            <c:strRef>
              <c:f>'respons to recent marketing cam'!$B$1</c:f>
              <c:strCache>
                <c:ptCount val="1"/>
                <c:pt idx="0">
                  <c:v>respons</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'respons to recent marketing cam'!$A$2:$A$10</c:f>
              <c:strCache>
                <c:ptCount val="9"/>
                <c:pt idx="0">
                  <c:v>Weekend Special</c:v>
                </c:pt>
                <c:pt idx="1">
                  <c:v>Festival Offer</c:v>
                </c:pt>
                <c:pt idx="2">
                  <c:v>App Push Notification</c:v>
                </c:pt>
                <c:pt idx="3">
                  <c:v>Membership Drive</c:v>
                </c:pt>
                <c:pt idx="4">
                  <c:v>Referral Program</c:v>
                </c:pt>
                <c:pt idx="5">
                  <c:v>Email Campaign</c:v>
                </c:pt>
                <c:pt idx="6">
                  <c:v>Category Promotion</c:v>
                </c:pt>
                <c:pt idx="7">
                  <c:v>New User Discount</c:v>
                </c:pt>
                <c:pt idx="8">
                  <c:v>Flash Sale</c:v>
                </c:pt>
              </c:strCache>
            </c:strRef>
          </c:cat>
          <c:val>
            <c:numRef>
              <c:f>'respons to recent marketing cam'!$B$2:$B$10</c:f>
              <c:numCache>
                <c:formatCode>General</c:formatCode>
                <c:ptCount val="9"/>
                <c:pt idx="0">
                  <c:v>173</c:v>
                </c:pt>
                <c:pt idx="1">
                  <c:v>234</c:v>
                </c:pt>
                <c:pt idx="2">
                  <c:v>286</c:v>
                </c:pt>
                <c:pt idx="3">
                  <c:v>292</c:v>
                </c:pt>
                <c:pt idx="4">
                  <c:v>293</c:v>
                </c:pt>
                <c:pt idx="5">
                  <c:v>337</c:v>
                </c:pt>
                <c:pt idx="6">
                  <c:v>353</c:v>
                </c:pt>
                <c:pt idx="7">
                  <c:v>356</c:v>
                </c:pt>
                <c:pt idx="8">
                  <c:v>362</c:v>
                </c:pt>
              </c:numCache>
            </c:numRef>
          </c:val>
        </c:ser>
        <c:dLbls>
          <c:showLegendKey val="0"/>
          <c:showVal val="0"/>
          <c:showCatName val="0"/>
          <c:showSerName val="0"/>
          <c:showPercent val="0"/>
          <c:showBubbleSize val="0"/>
        </c:dLbls>
        <c:gapWidth val="182"/>
        <c:axId val="223951872"/>
        <c:axId val="223970048"/>
      </c:barChart>
      <c:catAx>
        <c:axId val="223951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crossAx val="223970048"/>
        <c:crosses val="autoZero"/>
        <c:auto val="1"/>
        <c:lblAlgn val="ctr"/>
        <c:lblOffset val="100"/>
        <c:noMultiLvlLbl val="0"/>
      </c:catAx>
      <c:valAx>
        <c:axId val="223970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23951872"/>
        <c:crosses val="autoZero"/>
        <c:crossBetween val="between"/>
      </c:valAx>
      <c:spPr>
        <a:noFill/>
        <a:ln>
          <a:noFill/>
        </a:ln>
        <a:effectLst/>
      </c:spPr>
    </c:plotArea>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barChart>
        <c:barDir val="bar"/>
        <c:grouping val="clustered"/>
        <c:varyColors val="0"/>
        <c:ser>
          <c:idx val="0"/>
          <c:order val="0"/>
          <c:tx>
            <c:strRef>
              <c:f>'minimum price to mrp difference'!$B$1</c:f>
              <c:strCache>
                <c:ptCount val="1"/>
                <c:pt idx="0">
                  <c:v>price_to_mrp</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'minimum price to mrp difference'!$A$2:$A$11</c:f>
              <c:strCache>
                <c:ptCount val="10"/>
                <c:pt idx="0">
                  <c:v>Mangal-Sathe</c:v>
                </c:pt>
                <c:pt idx="1">
                  <c:v>Agate and Sons</c:v>
                </c:pt>
                <c:pt idx="2">
                  <c:v>Keer-Gill</c:v>
                </c:pt>
                <c:pt idx="3">
                  <c:v>Kanda-Gupta</c:v>
                </c:pt>
                <c:pt idx="4">
                  <c:v>Varkey LLC</c:v>
                </c:pt>
                <c:pt idx="5">
                  <c:v>Arya, Sundaram and Pingle</c:v>
                </c:pt>
                <c:pt idx="6">
                  <c:v>Toor-Nagar</c:v>
                </c:pt>
                <c:pt idx="7">
                  <c:v>Deshpande-Rama</c:v>
                </c:pt>
                <c:pt idx="8">
                  <c:v>Warrior, Ravel and Amble</c:v>
                </c:pt>
                <c:pt idx="9">
                  <c:v>Chandran-Dass</c:v>
                </c:pt>
              </c:strCache>
            </c:strRef>
          </c:cat>
          <c:val>
            <c:numRef>
              <c:f>'minimum price to mrp difference'!$B$2:$B$11</c:f>
              <c:numCache>
                <c:formatCode>General</c:formatCode>
                <c:ptCount val="10"/>
                <c:pt idx="0">
                  <c:v>15</c:v>
                </c:pt>
                <c:pt idx="1">
                  <c:v>15</c:v>
                </c:pt>
                <c:pt idx="2">
                  <c:v>14</c:v>
                </c:pt>
                <c:pt idx="3">
                  <c:v>13</c:v>
                </c:pt>
                <c:pt idx="4">
                  <c:v>11</c:v>
                </c:pt>
                <c:pt idx="5">
                  <c:v>7</c:v>
                </c:pt>
                <c:pt idx="6">
                  <c:v>7</c:v>
                </c:pt>
                <c:pt idx="7">
                  <c:v>7</c:v>
                </c:pt>
                <c:pt idx="8">
                  <c:v>5</c:v>
                </c:pt>
                <c:pt idx="9">
                  <c:v>4</c:v>
                </c:pt>
              </c:numCache>
            </c:numRef>
          </c:val>
        </c:ser>
        <c:dLbls>
          <c:dLblPos val="outEnd"/>
          <c:showLegendKey val="0"/>
          <c:showVal val="1"/>
          <c:showCatName val="0"/>
          <c:showSerName val="0"/>
          <c:showPercent val="0"/>
          <c:showBubbleSize val="0"/>
        </c:dLbls>
        <c:gapWidth val="182"/>
        <c:axId val="207083008"/>
        <c:axId val="207085952"/>
      </c:barChart>
      <c:catAx>
        <c:axId val="2070830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7085952"/>
        <c:crosses val="autoZero"/>
        <c:auto val="1"/>
        <c:lblAlgn val="ctr"/>
        <c:lblOffset val="100"/>
        <c:noMultiLvlLbl val="0"/>
      </c:catAx>
      <c:valAx>
        <c:axId val="2070859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207083008"/>
        <c:crosses val="autoZero"/>
        <c:crossBetween val="between"/>
      </c:valAx>
      <c:spPr>
        <a:noFill/>
        <a:ln>
          <a:noFill/>
        </a:ln>
        <a:effectLst/>
      </c:spPr>
    </c:plotArea>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C6E26"/>
                </a:solidFill>
                <a:latin typeface="Times New Roman" panose="02020603050405020304" pitchFamily="18" charset="0"/>
                <a:ea typeface="+mn-ea"/>
                <a:cs typeface="Times New Roman" panose="02020603050405020304" pitchFamily="18" charset="0"/>
              </a:defRPr>
            </a:pPr>
            <a:r>
              <a:rPr lang="en-US" b="1">
                <a:solidFill>
                  <a:srgbClr val="0C6E26"/>
                </a:solidFill>
                <a:latin typeface="Times New Roman" panose="02020603050405020304" pitchFamily="18" charset="0"/>
                <a:cs typeface="Times New Roman" panose="02020603050405020304" pitchFamily="18" charset="0"/>
              </a:rPr>
              <a:t>Times_below_min_stock</a:t>
            </a:r>
          </a:p>
        </c:rich>
      </c:tx>
      <c:layout/>
      <c:overlay val="0"/>
      <c:spPr>
        <a:noFill/>
        <a:ln>
          <a:noFill/>
        </a:ln>
        <a:effectLst/>
      </c:spPr>
    </c:title>
    <c:autoTitleDeleted val="0"/>
    <c:plotArea>
      <c:layout/>
      <c:barChart>
        <c:barDir val="col"/>
        <c:grouping val="clustered"/>
        <c:varyColors val="0"/>
        <c:ser>
          <c:idx val="0"/>
          <c:order val="0"/>
          <c:tx>
            <c:strRef>
              <c:f>'maximum damage rate updated'!$B$1</c:f>
              <c:strCache>
                <c:ptCount val="1"/>
                <c:pt idx="0">
                  <c:v>times_below_min_stock</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'maximum damage rate updated'!$A$2:$A$11</c:f>
              <c:strCache>
                <c:ptCount val="10"/>
                <c:pt idx="0">
                  <c:v>Pet Treats</c:v>
                </c:pt>
                <c:pt idx="1">
                  <c:v>Vitamins</c:v>
                </c:pt>
                <c:pt idx="2">
                  <c:v>Toilet Cleaner</c:v>
                </c:pt>
                <c:pt idx="3">
                  <c:v>Cough Syrup</c:v>
                </c:pt>
                <c:pt idx="4">
                  <c:v>Lotion</c:v>
                </c:pt>
                <c:pt idx="5">
                  <c:v>Dish Soap</c:v>
                </c:pt>
                <c:pt idx="6">
                  <c:v>Pulses</c:v>
                </c:pt>
                <c:pt idx="7">
                  <c:v>Baby Wipes</c:v>
                </c:pt>
                <c:pt idx="8">
                  <c:v>Cat Food</c:v>
                </c:pt>
                <c:pt idx="9">
                  <c:v>Eggs</c:v>
                </c:pt>
              </c:strCache>
            </c:strRef>
          </c:cat>
          <c:val>
            <c:numRef>
              <c:f>'maximum damage rate updated'!$B$2:$B$11</c:f>
              <c:numCache>
                <c:formatCode>General</c:formatCode>
                <c:ptCount val="10"/>
                <c:pt idx="0">
                  <c:v>3773</c:v>
                </c:pt>
                <c:pt idx="1">
                  <c:v>3073</c:v>
                </c:pt>
                <c:pt idx="2">
                  <c:v>2943</c:v>
                </c:pt>
                <c:pt idx="3">
                  <c:v>2865</c:v>
                </c:pt>
                <c:pt idx="4">
                  <c:v>2701</c:v>
                </c:pt>
                <c:pt idx="5">
                  <c:v>2471</c:v>
                </c:pt>
                <c:pt idx="6">
                  <c:v>2451</c:v>
                </c:pt>
                <c:pt idx="7">
                  <c:v>2398</c:v>
                </c:pt>
                <c:pt idx="8">
                  <c:v>2248</c:v>
                </c:pt>
                <c:pt idx="9">
                  <c:v>1890</c:v>
                </c:pt>
              </c:numCache>
            </c:numRef>
          </c:val>
        </c:ser>
        <c:dLbls>
          <c:showLegendKey val="0"/>
          <c:showVal val="0"/>
          <c:showCatName val="0"/>
          <c:showSerName val="0"/>
          <c:showPercent val="0"/>
          <c:showBubbleSize val="0"/>
        </c:dLbls>
        <c:gapWidth val="219"/>
        <c:overlap val="-27"/>
        <c:axId val="126700160"/>
        <c:axId val="143466880"/>
      </c:barChart>
      <c:catAx>
        <c:axId val="1267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crossAx val="143466880"/>
        <c:crosses val="autoZero"/>
        <c:auto val="1"/>
        <c:lblAlgn val="ctr"/>
        <c:lblOffset val="100"/>
        <c:noMultiLvlLbl val="0"/>
      </c:catAx>
      <c:valAx>
        <c:axId val="143466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126700160"/>
        <c:crosses val="autoZero"/>
        <c:crossBetween val="between"/>
      </c:valAx>
      <c:spPr>
        <a:noFill/>
        <a:ln>
          <a:noFill/>
        </a:ln>
        <a:effectLst/>
      </c:spPr>
    </c:plotArea>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r>
              <a:rPr lang="en-US" sz="1600" b="1">
                <a:solidFill>
                  <a:schemeClr val="tx1"/>
                </a:solidFill>
              </a:rPr>
              <a:t>Damaged_stock_rate</a:t>
            </a:r>
          </a:p>
        </c:rich>
      </c:tx>
      <c:layout/>
      <c:overlay val="0"/>
      <c:spPr>
        <a:noFill/>
        <a:ln>
          <a:noFill/>
        </a:ln>
        <a:effectLst/>
      </c:spPr>
    </c:title>
    <c:autoTitleDeleted val="0"/>
    <c:plotArea>
      <c:layout/>
      <c:barChart>
        <c:barDir val="col"/>
        <c:grouping val="clustered"/>
        <c:varyColors val="0"/>
        <c:ser>
          <c:idx val="0"/>
          <c:order val="0"/>
          <c:tx>
            <c:strRef>
              <c:f>'maximum damage rate'!$D$1</c:f>
              <c:strCache>
                <c:ptCount val="1"/>
                <c:pt idx="0">
                  <c:v>damaged_stock_rate</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'maximum damage rate'!$A$2:$A$11</c:f>
              <c:strCache>
                <c:ptCount val="10"/>
                <c:pt idx="0">
                  <c:v>Spinach</c:v>
                </c:pt>
                <c:pt idx="1">
                  <c:v>Mangoes</c:v>
                </c:pt>
                <c:pt idx="2">
                  <c:v>Milk</c:v>
                </c:pt>
                <c:pt idx="3">
                  <c:v>Iced Tea</c:v>
                </c:pt>
                <c:pt idx="4">
                  <c:v>Frozen Pizza</c:v>
                </c:pt>
                <c:pt idx="5">
                  <c:v>Cola</c:v>
                </c:pt>
                <c:pt idx="6">
                  <c:v>Butter</c:v>
                </c:pt>
                <c:pt idx="7">
                  <c:v>Toothpaste</c:v>
                </c:pt>
                <c:pt idx="8">
                  <c:v>Lotion</c:v>
                </c:pt>
                <c:pt idx="9">
                  <c:v>Instant Noodles</c:v>
                </c:pt>
              </c:strCache>
            </c:strRef>
          </c:cat>
          <c:val>
            <c:numRef>
              <c:f>'maximum damage rate'!$D$2:$D$11</c:f>
              <c:numCache>
                <c:formatCode>General</c:formatCode>
                <c:ptCount val="10"/>
                <c:pt idx="0">
                  <c:v>7.4999999999999997E-3</c:v>
                </c:pt>
                <c:pt idx="1">
                  <c:v>3.2000000000000002E-3</c:v>
                </c:pt>
                <c:pt idx="2">
                  <c:v>1.1999999999999999E-3</c:v>
                </c:pt>
                <c:pt idx="3">
                  <c:v>8.9999999999999998E-4</c:v>
                </c:pt>
                <c:pt idx="4">
                  <c:v>4.0000000000000002E-4</c:v>
                </c:pt>
                <c:pt idx="5">
                  <c:v>2.9999999999999997E-4</c:v>
                </c:pt>
                <c:pt idx="6">
                  <c:v>2.9999999999999997E-4</c:v>
                </c:pt>
                <c:pt idx="7">
                  <c:v>2.9999999999999997E-4</c:v>
                </c:pt>
                <c:pt idx="8">
                  <c:v>2.9999999999999997E-4</c:v>
                </c:pt>
                <c:pt idx="9">
                  <c:v>2.9999999999999997E-4</c:v>
                </c:pt>
              </c:numCache>
            </c:numRef>
          </c:val>
        </c:ser>
        <c:dLbls>
          <c:dLblPos val="outEnd"/>
          <c:showLegendKey val="0"/>
          <c:showVal val="1"/>
          <c:showCatName val="0"/>
          <c:showSerName val="0"/>
          <c:showPercent val="0"/>
          <c:showBubbleSize val="0"/>
        </c:dLbls>
        <c:gapWidth val="219"/>
        <c:overlap val="-27"/>
        <c:axId val="182923648"/>
        <c:axId val="182926336"/>
      </c:barChart>
      <c:catAx>
        <c:axId val="182923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82926336"/>
        <c:crosses val="autoZero"/>
        <c:auto val="1"/>
        <c:lblAlgn val="ctr"/>
        <c:lblOffset val="100"/>
        <c:noMultiLvlLbl val="0"/>
      </c:catAx>
      <c:valAx>
        <c:axId val="182926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82923648"/>
        <c:crosses val="autoZero"/>
        <c:crossBetween val="between"/>
      </c:valAx>
      <c:spPr>
        <a:noFill/>
        <a:ln>
          <a:noFill/>
        </a:ln>
        <a:effectLst/>
      </c:spPr>
    </c:plotArea>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GB" b="1">
                <a:solidFill>
                  <a:schemeClr val="tx1"/>
                </a:solidFill>
              </a:rPr>
              <a:t>Highest</a:t>
            </a:r>
            <a:r>
              <a:rPr lang="en-GB" b="1" baseline="0">
                <a:solidFill>
                  <a:schemeClr val="tx1"/>
                </a:solidFill>
              </a:rPr>
              <a:t> sales volume with low margin</a:t>
            </a:r>
            <a:endParaRPr lang="en-GB" b="1">
              <a:solidFill>
                <a:schemeClr val="tx1"/>
              </a:solidFill>
            </a:endParaRPr>
          </a:p>
        </c:rich>
      </c:tx>
      <c:layout/>
      <c:overlay val="0"/>
      <c:spPr>
        <a:noFill/>
        <a:ln>
          <a:noFill/>
        </a:ln>
        <a:effectLst/>
      </c:spPr>
    </c:title>
    <c:autoTitleDeleted val="0"/>
    <c:plotArea>
      <c:layout/>
      <c:barChart>
        <c:barDir val="col"/>
        <c:grouping val="clustered"/>
        <c:varyColors val="0"/>
        <c:ser>
          <c:idx val="0"/>
          <c:order val="0"/>
          <c:tx>
            <c:strRef>
              <c:f>'highest sale volume with lowest'!$B$1</c:f>
              <c:strCache>
                <c:ptCount val="1"/>
                <c:pt idx="0">
                  <c:v>sales_volume</c:v>
                </c:pt>
              </c:strCache>
            </c:strRef>
          </c:tx>
          <c:spPr>
            <a:solidFill>
              <a:srgbClr val="00B050"/>
            </a:solidFill>
            <a:ln>
              <a:noFill/>
            </a:ln>
            <a:effectLst/>
          </c:spPr>
          <c:invertIfNegative val="0"/>
          <c:cat>
            <c:strRef>
              <c:f>'highest sale volume with lowest'!$A$2:$A$11</c:f>
              <c:strCache>
                <c:ptCount val="10"/>
                <c:pt idx="0">
                  <c:v>Pet Treats</c:v>
                </c:pt>
                <c:pt idx="1">
                  <c:v>Pulses</c:v>
                </c:pt>
                <c:pt idx="2">
                  <c:v>Toilet Cleaner</c:v>
                </c:pt>
                <c:pt idx="3">
                  <c:v>Dish Soap</c:v>
                </c:pt>
                <c:pt idx="4">
                  <c:v>Baby Wipes</c:v>
                </c:pt>
                <c:pt idx="5">
                  <c:v>Orange Juice</c:v>
                </c:pt>
                <c:pt idx="6">
                  <c:v>Biscuits</c:v>
                </c:pt>
                <c:pt idx="7">
                  <c:v>Vitamins</c:v>
                </c:pt>
                <c:pt idx="8">
                  <c:v>Frozen Biryani</c:v>
                </c:pt>
                <c:pt idx="9">
                  <c:v>Lotion</c:v>
                </c:pt>
              </c:strCache>
            </c:strRef>
          </c:cat>
          <c:val>
            <c:numRef>
              <c:f>'highest sale volume with lowest'!$B$2:$B$11</c:f>
              <c:numCache>
                <c:formatCode>General</c:formatCode>
                <c:ptCount val="10"/>
                <c:pt idx="0">
                  <c:v>7335857</c:v>
                </c:pt>
                <c:pt idx="1">
                  <c:v>5890529</c:v>
                </c:pt>
                <c:pt idx="2">
                  <c:v>5603038</c:v>
                </c:pt>
                <c:pt idx="3">
                  <c:v>5134066</c:v>
                </c:pt>
                <c:pt idx="4">
                  <c:v>4632718</c:v>
                </c:pt>
                <c:pt idx="5">
                  <c:v>4564039</c:v>
                </c:pt>
                <c:pt idx="6">
                  <c:v>4380263</c:v>
                </c:pt>
                <c:pt idx="7">
                  <c:v>4263953</c:v>
                </c:pt>
                <c:pt idx="8">
                  <c:v>4205393</c:v>
                </c:pt>
                <c:pt idx="9">
                  <c:v>3979409</c:v>
                </c:pt>
              </c:numCache>
            </c:numRef>
          </c:val>
        </c:ser>
        <c:dLbls>
          <c:showLegendKey val="0"/>
          <c:showVal val="0"/>
          <c:showCatName val="0"/>
          <c:showSerName val="0"/>
          <c:showPercent val="0"/>
          <c:showBubbleSize val="0"/>
        </c:dLbls>
        <c:gapWidth val="219"/>
        <c:overlap val="-27"/>
        <c:axId val="183380992"/>
        <c:axId val="183382784"/>
      </c:barChart>
      <c:lineChart>
        <c:grouping val="standard"/>
        <c:varyColors val="0"/>
        <c:ser>
          <c:idx val="1"/>
          <c:order val="1"/>
          <c:tx>
            <c:strRef>
              <c:f>'highest sale volume with lowest'!$C$1</c:f>
              <c:strCache>
                <c:ptCount val="1"/>
                <c:pt idx="0">
                  <c:v>minimum_margin</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0C6E26"/>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'highest sale volume with lowest'!$A$2:$A$11</c:f>
              <c:strCache>
                <c:ptCount val="10"/>
                <c:pt idx="0">
                  <c:v>Pet Treats</c:v>
                </c:pt>
                <c:pt idx="1">
                  <c:v>Pulses</c:v>
                </c:pt>
                <c:pt idx="2">
                  <c:v>Toilet Cleaner</c:v>
                </c:pt>
                <c:pt idx="3">
                  <c:v>Dish Soap</c:v>
                </c:pt>
                <c:pt idx="4">
                  <c:v>Baby Wipes</c:v>
                </c:pt>
                <c:pt idx="5">
                  <c:v>Orange Juice</c:v>
                </c:pt>
                <c:pt idx="6">
                  <c:v>Biscuits</c:v>
                </c:pt>
                <c:pt idx="7">
                  <c:v>Vitamins</c:v>
                </c:pt>
                <c:pt idx="8">
                  <c:v>Frozen Biryani</c:v>
                </c:pt>
                <c:pt idx="9">
                  <c:v>Lotion</c:v>
                </c:pt>
              </c:strCache>
            </c:strRef>
          </c:cat>
          <c:val>
            <c:numRef>
              <c:f>'highest sale volume with lowest'!$C$2:$C$11</c:f>
              <c:numCache>
                <c:formatCode>General</c:formatCode>
                <c:ptCount val="10"/>
                <c:pt idx="0">
                  <c:v>35</c:v>
                </c:pt>
                <c:pt idx="1">
                  <c:v>15</c:v>
                </c:pt>
                <c:pt idx="2">
                  <c:v>25</c:v>
                </c:pt>
                <c:pt idx="3">
                  <c:v>25</c:v>
                </c:pt>
                <c:pt idx="4">
                  <c:v>30</c:v>
                </c:pt>
                <c:pt idx="5">
                  <c:v>30</c:v>
                </c:pt>
                <c:pt idx="6">
                  <c:v>35</c:v>
                </c:pt>
                <c:pt idx="7">
                  <c:v>20</c:v>
                </c:pt>
                <c:pt idx="8">
                  <c:v>40</c:v>
                </c:pt>
                <c:pt idx="9">
                  <c:v>35</c:v>
                </c:pt>
              </c:numCache>
            </c:numRef>
          </c:val>
          <c:smooth val="0"/>
        </c:ser>
        <c:dLbls>
          <c:showLegendKey val="0"/>
          <c:showVal val="0"/>
          <c:showCatName val="0"/>
          <c:showSerName val="0"/>
          <c:showPercent val="0"/>
          <c:showBubbleSize val="0"/>
        </c:dLbls>
        <c:marker val="1"/>
        <c:smooth val="0"/>
        <c:axId val="183386112"/>
        <c:axId val="183384320"/>
      </c:lineChart>
      <c:catAx>
        <c:axId val="183380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rgbClr val="0C6E26"/>
                </a:solidFill>
                <a:latin typeface="+mn-lt"/>
                <a:ea typeface="+mn-ea"/>
                <a:cs typeface="+mn-cs"/>
              </a:defRPr>
            </a:pPr>
            <a:endParaRPr lang="en-US"/>
          </a:p>
        </c:txPr>
        <c:crossAx val="183382784"/>
        <c:crosses val="autoZero"/>
        <c:auto val="1"/>
        <c:lblAlgn val="ctr"/>
        <c:lblOffset val="100"/>
        <c:noMultiLvlLbl val="0"/>
      </c:catAx>
      <c:valAx>
        <c:axId val="183382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380992"/>
        <c:crosses val="autoZero"/>
        <c:crossBetween val="between"/>
      </c:valAx>
      <c:valAx>
        <c:axId val="18338432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386112"/>
        <c:crosses val="max"/>
        <c:crossBetween val="between"/>
      </c:valAx>
      <c:catAx>
        <c:axId val="183386112"/>
        <c:scaling>
          <c:orientation val="minMax"/>
        </c:scaling>
        <c:delete val="1"/>
        <c:axPos val="b"/>
        <c:numFmt formatCode="General" sourceLinked="1"/>
        <c:majorTickMark val="out"/>
        <c:minorTickMark val="none"/>
        <c:tickLblPos val="nextTo"/>
        <c:crossAx val="183384320"/>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1" i="0" u="none" strike="noStrike" kern="1200" baseline="0">
              <a:solidFill>
                <a:srgbClr val="0C6E26"/>
              </a:solidFill>
              <a:latin typeface="+mn-lt"/>
              <a:ea typeface="+mn-ea"/>
              <a:cs typeface="+mn-cs"/>
            </a:defRPr>
          </a:pPr>
          <a:endParaRPr lang="en-US"/>
        </a:p>
      </c:txPr>
    </c:legend>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ysClr val="windowText" lastClr="000000"/>
                </a:solidFill>
                <a:latin typeface="+mn-lt"/>
                <a:ea typeface="+mn-ea"/>
                <a:cs typeface="+mn-cs"/>
              </a:defRPr>
            </a:pPr>
            <a:r>
              <a:rPr lang="en-US" sz="1800" b="1">
                <a:solidFill>
                  <a:sysClr val="windowText" lastClr="000000"/>
                </a:solidFill>
              </a:rPr>
              <a:t>Contribution on total_revenue</a:t>
            </a:r>
          </a:p>
        </c:rich>
      </c:tx>
      <c:layout/>
      <c:overlay val="0"/>
      <c:spPr>
        <a:noFill/>
        <a:ln>
          <a:noFill/>
        </a:ln>
        <a:effectLst/>
      </c:spPr>
    </c:title>
    <c:autoTitleDeleted val="0"/>
    <c:plotArea>
      <c:layout/>
      <c:barChart>
        <c:barDir val="bar"/>
        <c:grouping val="clustered"/>
        <c:varyColors val="0"/>
        <c:ser>
          <c:idx val="0"/>
          <c:order val="0"/>
          <c:tx>
            <c:strRef>
              <c:f>'contribution of category on tot'!$B$1</c:f>
              <c:strCache>
                <c:ptCount val="1"/>
                <c:pt idx="0">
                  <c:v>total_revenue</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'contribution of category on tot'!$A$2:$A$12</c:f>
              <c:strCache>
                <c:ptCount val="11"/>
                <c:pt idx="0">
                  <c:v>Instant &amp; Frozen Food</c:v>
                </c:pt>
                <c:pt idx="1">
                  <c:v>Baby Care</c:v>
                </c:pt>
                <c:pt idx="2">
                  <c:v>Grocery &amp; Staples</c:v>
                </c:pt>
                <c:pt idx="3">
                  <c:v>Cold Drinks &amp; Juices</c:v>
                </c:pt>
                <c:pt idx="4">
                  <c:v>Snacks &amp; Munchies</c:v>
                </c:pt>
                <c:pt idx="5">
                  <c:v>Personal Care</c:v>
                </c:pt>
                <c:pt idx="6">
                  <c:v>Household Care</c:v>
                </c:pt>
                <c:pt idx="7">
                  <c:v>Pet Care</c:v>
                </c:pt>
                <c:pt idx="8">
                  <c:v>Fruits &amp; Vegetables</c:v>
                </c:pt>
                <c:pt idx="9">
                  <c:v>Pharmacy</c:v>
                </c:pt>
                <c:pt idx="10">
                  <c:v>Dairy &amp; Breakfast</c:v>
                </c:pt>
              </c:strCache>
            </c:strRef>
          </c:cat>
          <c:val>
            <c:numRef>
              <c:f>'contribution of category on tot'!$B$2:$B$12</c:f>
              <c:numCache>
                <c:formatCode>General</c:formatCode>
                <c:ptCount val="11"/>
                <c:pt idx="0">
                  <c:v>307213</c:v>
                </c:pt>
                <c:pt idx="1">
                  <c:v>348227</c:v>
                </c:pt>
                <c:pt idx="2">
                  <c:v>359938</c:v>
                </c:pt>
                <c:pt idx="3">
                  <c:v>392718</c:v>
                </c:pt>
                <c:pt idx="4">
                  <c:v>394649</c:v>
                </c:pt>
                <c:pt idx="5">
                  <c:v>394895</c:v>
                </c:pt>
                <c:pt idx="6">
                  <c:v>444244</c:v>
                </c:pt>
                <c:pt idx="7">
                  <c:v>539889</c:v>
                </c:pt>
                <c:pt idx="8">
                  <c:v>559053</c:v>
                </c:pt>
                <c:pt idx="9">
                  <c:v>592369</c:v>
                </c:pt>
                <c:pt idx="10">
                  <c:v>639222</c:v>
                </c:pt>
              </c:numCache>
            </c:numRef>
          </c:val>
        </c:ser>
        <c:dLbls>
          <c:dLblPos val="outEnd"/>
          <c:showLegendKey val="0"/>
          <c:showVal val="1"/>
          <c:showCatName val="0"/>
          <c:showSerName val="0"/>
          <c:showPercent val="0"/>
          <c:showBubbleSize val="0"/>
        </c:dLbls>
        <c:gapWidth val="182"/>
        <c:axId val="143510144"/>
        <c:axId val="143508608"/>
      </c:barChart>
      <c:catAx>
        <c:axId val="1435101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143508608"/>
        <c:crosses val="autoZero"/>
        <c:auto val="1"/>
        <c:lblAlgn val="ctr"/>
        <c:lblOffset val="100"/>
        <c:noMultiLvlLbl val="0"/>
      </c:catAx>
      <c:valAx>
        <c:axId val="1435086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143510144"/>
        <c:crosses val="autoZero"/>
        <c:crossBetween val="between"/>
      </c:valAx>
      <c:spPr>
        <a:noFill/>
        <a:ln>
          <a:noFill/>
        </a:ln>
        <a:effectLst/>
      </c:spPr>
    </c:plotArea>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US" sz="1800" b="1">
                <a:solidFill>
                  <a:sysClr val="windowText" lastClr="000000"/>
                </a:solidFill>
                <a:latin typeface="Times New Roman" panose="02020603050405020304" pitchFamily="18" charset="0"/>
                <a:cs typeface="Times New Roman" panose="02020603050405020304" pitchFamily="18" charset="0"/>
              </a:rPr>
              <a:t>Total_revenue_received</a:t>
            </a:r>
          </a:p>
        </c:rich>
      </c:tx>
      <c:layout/>
      <c:overlay val="0"/>
      <c:spPr>
        <a:noFill/>
        <a:ln>
          <a:noFill/>
        </a:ln>
        <a:effectLst/>
      </c:spPr>
    </c:title>
    <c:autoTitleDeleted val="0"/>
    <c:plotArea>
      <c:layout/>
      <c:pieChart>
        <c:varyColors val="1"/>
        <c:ser>
          <c:idx val="0"/>
          <c:order val="0"/>
          <c:tx>
            <c:strRef>
              <c:f>'payment methdod'!$C$1</c:f>
              <c:strCache>
                <c:ptCount val="1"/>
                <c:pt idx="0">
                  <c:v>total_revenue_received</c:v>
                </c:pt>
              </c:strCache>
            </c:strRef>
          </c:tx>
          <c:spPr>
            <a:ln>
              <a:solidFill>
                <a:schemeClr val="tx1"/>
              </a:solidFill>
            </a:ln>
          </c:spPr>
          <c:dPt>
            <c:idx val="0"/>
            <c:bubble3D val="0"/>
            <c:spPr>
              <a:solidFill>
                <a:schemeClr val="accent6"/>
              </a:solidFill>
              <a:ln w="19050">
                <a:solidFill>
                  <a:schemeClr val="tx1"/>
                </a:solidFill>
              </a:ln>
              <a:effectLst/>
            </c:spPr>
          </c:dPt>
          <c:dPt>
            <c:idx val="1"/>
            <c:bubble3D val="0"/>
            <c:spPr>
              <a:solidFill>
                <a:schemeClr val="accent6">
                  <a:lumMod val="20000"/>
                  <a:lumOff val="80000"/>
                </a:schemeClr>
              </a:solidFill>
              <a:ln w="19050">
                <a:solidFill>
                  <a:schemeClr val="tx1"/>
                </a:solidFill>
              </a:ln>
              <a:effectLst/>
            </c:spPr>
          </c:dPt>
          <c:dPt>
            <c:idx val="2"/>
            <c:bubble3D val="0"/>
            <c:spPr>
              <a:solidFill>
                <a:schemeClr val="accent6">
                  <a:lumMod val="50000"/>
                </a:schemeClr>
              </a:solidFill>
              <a:ln w="19050">
                <a:solidFill>
                  <a:schemeClr val="tx1"/>
                </a:solidFill>
              </a:ln>
              <a:effectLst/>
            </c:spPr>
          </c:dPt>
          <c:dPt>
            <c:idx val="3"/>
            <c:bubble3D val="0"/>
            <c:spPr>
              <a:solidFill>
                <a:srgbClr val="00B050"/>
              </a:solidFill>
              <a:ln w="19050">
                <a:solidFill>
                  <a:schemeClr val="tx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500" b="1"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'payment methdod'!$A$2:$A$5</c:f>
              <c:strCache>
                <c:ptCount val="4"/>
                <c:pt idx="0">
                  <c:v>Card</c:v>
                </c:pt>
                <c:pt idx="1">
                  <c:v>Cash</c:v>
                </c:pt>
                <c:pt idx="2">
                  <c:v>Wallet</c:v>
                </c:pt>
                <c:pt idx="3">
                  <c:v>UPI</c:v>
                </c:pt>
              </c:strCache>
            </c:strRef>
          </c:cat>
          <c:val>
            <c:numRef>
              <c:f>'payment methdod'!$C$2:$C$5</c:f>
              <c:numCache>
                <c:formatCode>General</c:formatCode>
                <c:ptCount val="4"/>
                <c:pt idx="0">
                  <c:v>2865558</c:v>
                </c:pt>
                <c:pt idx="1">
                  <c:v>2770464</c:v>
                </c:pt>
                <c:pt idx="2">
                  <c:v>2715004</c:v>
                </c:pt>
                <c:pt idx="3">
                  <c:v>2658283</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5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GB" b="1">
                <a:solidFill>
                  <a:sysClr val="windowText" lastClr="000000"/>
                </a:solidFill>
              </a:rPr>
              <a:t>High lifetime valued</a:t>
            </a:r>
            <a:r>
              <a:rPr lang="en-GB" b="1" baseline="0">
                <a:solidFill>
                  <a:sysClr val="windowText" lastClr="000000"/>
                </a:solidFill>
              </a:rPr>
              <a:t> </a:t>
            </a:r>
            <a:r>
              <a:rPr lang="en-GB" b="1">
                <a:solidFill>
                  <a:sysClr val="windowText" lastClr="000000"/>
                </a:solidFill>
              </a:rPr>
              <a:t>Customers</a:t>
            </a:r>
          </a:p>
        </c:rich>
      </c:tx>
      <c:layout/>
      <c:overlay val="0"/>
      <c:spPr>
        <a:noFill/>
        <a:ln>
          <a:noFill/>
        </a:ln>
        <a:effectLst/>
      </c:spPr>
    </c:title>
    <c:autoTitleDeleted val="0"/>
    <c:plotArea>
      <c:layout/>
      <c:barChart>
        <c:barDir val="col"/>
        <c:grouping val="clustered"/>
        <c:varyColors val="0"/>
        <c:ser>
          <c:idx val="0"/>
          <c:order val="0"/>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'high valued customers'!$A$2:$A$11</c:f>
              <c:strCache>
                <c:ptCount val="10"/>
                <c:pt idx="0">
                  <c:v>Rayaan Krishna</c:v>
                </c:pt>
                <c:pt idx="1">
                  <c:v>Nidhi Sha</c:v>
                </c:pt>
                <c:pt idx="2">
                  <c:v>Warda Kohli</c:v>
                </c:pt>
                <c:pt idx="3">
                  <c:v>Bakhshi De</c:v>
                </c:pt>
                <c:pt idx="4">
                  <c:v>Atharv Kurian</c:v>
                </c:pt>
                <c:pt idx="5">
                  <c:v>Anmol Koshy</c:v>
                </c:pt>
                <c:pt idx="6">
                  <c:v>Jhalak Rai</c:v>
                </c:pt>
                <c:pt idx="7">
                  <c:v>Umang Dhingra</c:v>
                </c:pt>
                <c:pt idx="8">
                  <c:v>Vedika Dugal</c:v>
                </c:pt>
                <c:pt idx="9">
                  <c:v>Odika Kannan</c:v>
                </c:pt>
              </c:strCache>
            </c:strRef>
          </c:cat>
          <c:val>
            <c:numRef>
              <c:f>'high valued customers'!$B$2:$B$11</c:f>
              <c:numCache>
                <c:formatCode>0.00</c:formatCode>
                <c:ptCount val="10"/>
                <c:pt idx="0">
                  <c:v>21686.800292968699</c:v>
                </c:pt>
                <c:pt idx="1">
                  <c:v>19052.940093994101</c:v>
                </c:pt>
                <c:pt idx="2">
                  <c:v>19028.3602294921</c:v>
                </c:pt>
                <c:pt idx="3">
                  <c:v>18912.970275878899</c:v>
                </c:pt>
                <c:pt idx="4">
                  <c:v>18856.109741210901</c:v>
                </c:pt>
                <c:pt idx="5">
                  <c:v>18519.1102294921</c:v>
                </c:pt>
                <c:pt idx="6">
                  <c:v>18409.900146484299</c:v>
                </c:pt>
                <c:pt idx="7">
                  <c:v>17857.340332031199</c:v>
                </c:pt>
                <c:pt idx="8">
                  <c:v>17719.290405273401</c:v>
                </c:pt>
                <c:pt idx="9">
                  <c:v>17638.830291748</c:v>
                </c:pt>
              </c:numCache>
            </c:numRef>
          </c:val>
        </c:ser>
        <c:dLbls>
          <c:dLblPos val="outEnd"/>
          <c:showLegendKey val="0"/>
          <c:showVal val="1"/>
          <c:showCatName val="0"/>
          <c:showSerName val="0"/>
          <c:showPercent val="0"/>
          <c:showBubbleSize val="0"/>
        </c:dLbls>
        <c:gapWidth val="219"/>
        <c:overlap val="-27"/>
        <c:axId val="143449472"/>
        <c:axId val="158726400"/>
      </c:barChart>
      <c:catAx>
        <c:axId val="143449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58726400"/>
        <c:crosses val="autoZero"/>
        <c:auto val="1"/>
        <c:lblAlgn val="ctr"/>
        <c:lblOffset val="100"/>
        <c:noMultiLvlLbl val="0"/>
      </c:catAx>
      <c:valAx>
        <c:axId val="15872640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43449472"/>
        <c:crosses val="autoZero"/>
        <c:crossBetween val="between"/>
      </c:valAx>
      <c:spPr>
        <a:noFill/>
        <a:ln>
          <a:noFill/>
        </a:ln>
        <a:effectLst/>
      </c:spPr>
    </c:plotArea>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000" b="1">
                <a:solidFill>
                  <a:sysClr val="windowText" lastClr="000000"/>
                </a:solidFill>
                <a:latin typeface="Times New Roman" panose="02020603050405020304" pitchFamily="18" charset="0"/>
                <a:cs typeface="Times New Roman" panose="02020603050405020304" pitchFamily="18" charset="0"/>
              </a:rPr>
              <a:t>Average_order_value</a:t>
            </a:r>
          </a:p>
        </c:rich>
      </c:tx>
      <c:layout/>
      <c:overlay val="0"/>
      <c:spPr>
        <a:noFill/>
        <a:ln>
          <a:noFill/>
        </a:ln>
        <a:effectLst/>
      </c:spPr>
    </c:title>
    <c:autoTitleDeleted val="0"/>
    <c:plotArea>
      <c:layout/>
      <c:pieChart>
        <c:varyColors val="1"/>
        <c:ser>
          <c:idx val="0"/>
          <c:order val="0"/>
          <c:tx>
            <c:strRef>
              <c:f>'customer segment'!$B$1</c:f>
              <c:strCache>
                <c:ptCount val="1"/>
                <c:pt idx="0">
                  <c:v>average_order_value</c:v>
                </c:pt>
              </c:strCache>
            </c:strRef>
          </c:tx>
          <c:spPr>
            <a:ln>
              <a:solidFill>
                <a:sysClr val="windowText" lastClr="000000"/>
              </a:solidFill>
            </a:ln>
          </c:spPr>
          <c:dPt>
            <c:idx val="0"/>
            <c:bubble3D val="0"/>
            <c:spPr>
              <a:solidFill>
                <a:schemeClr val="accent6">
                  <a:lumMod val="50000"/>
                </a:schemeClr>
              </a:solidFill>
              <a:ln w="19050">
                <a:solidFill>
                  <a:sysClr val="windowText" lastClr="000000"/>
                </a:solidFill>
              </a:ln>
              <a:effectLst/>
            </c:spPr>
          </c:dPt>
          <c:dPt>
            <c:idx val="1"/>
            <c:bubble3D val="0"/>
            <c:spPr>
              <a:solidFill>
                <a:srgbClr val="00B050"/>
              </a:solidFill>
              <a:ln w="19050">
                <a:solidFill>
                  <a:sysClr val="windowText" lastClr="000000"/>
                </a:solidFill>
              </a:ln>
              <a:effectLst/>
            </c:spPr>
          </c:dPt>
          <c:dPt>
            <c:idx val="2"/>
            <c:bubble3D val="0"/>
            <c:spPr>
              <a:solidFill>
                <a:schemeClr val="accent6">
                  <a:lumMod val="60000"/>
                  <a:lumOff val="40000"/>
                </a:schemeClr>
              </a:solidFill>
              <a:ln w="19050">
                <a:solidFill>
                  <a:sysClr val="windowText" lastClr="000000"/>
                </a:solidFill>
              </a:ln>
              <a:effectLst/>
            </c:spPr>
          </c:dPt>
          <c:dPt>
            <c:idx val="3"/>
            <c:bubble3D val="0"/>
            <c:spPr>
              <a:solidFill>
                <a:schemeClr val="accent6">
                  <a:lumMod val="40000"/>
                  <a:lumOff val="60000"/>
                </a:schemeClr>
              </a:solidFill>
              <a:ln w="19050">
                <a:solidFill>
                  <a:sysClr val="windowText" lastClr="000000"/>
                </a:solidFill>
              </a:ln>
              <a:effectLst/>
            </c:spPr>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'customer segment'!$A$2:$A$5</c:f>
              <c:strCache>
                <c:ptCount val="4"/>
                <c:pt idx="0">
                  <c:v>New</c:v>
                </c:pt>
                <c:pt idx="1">
                  <c:v>Regular</c:v>
                </c:pt>
                <c:pt idx="2">
                  <c:v>Inactive</c:v>
                </c:pt>
                <c:pt idx="3">
                  <c:v>Premium</c:v>
                </c:pt>
              </c:strCache>
            </c:strRef>
          </c:cat>
          <c:val>
            <c:numRef>
              <c:f>'customer segment'!$B$2:$B$5</c:f>
              <c:numCache>
                <c:formatCode>General</c:formatCode>
                <c:ptCount val="4"/>
                <c:pt idx="0">
                  <c:v>2288</c:v>
                </c:pt>
                <c:pt idx="1">
                  <c:v>2190</c:v>
                </c:pt>
                <c:pt idx="2">
                  <c:v>2178</c:v>
                </c:pt>
                <c:pt idx="3">
                  <c:v>2154</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5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Area</a:t>
            </a:r>
            <a:r>
              <a:rPr lang="en-US" b="1" baseline="0">
                <a:solidFill>
                  <a:sysClr val="windowText" lastClr="000000"/>
                </a:solidFill>
              </a:rPr>
              <a:t> wise loyal customers</a:t>
            </a:r>
            <a:endParaRPr lang="en-US" b="1">
              <a:solidFill>
                <a:sysClr val="windowText" lastClr="000000"/>
              </a:solidFill>
            </a:endParaRPr>
          </a:p>
        </c:rich>
      </c:tx>
      <c:layout/>
      <c:overlay val="0"/>
      <c:spPr>
        <a:noFill/>
        <a:ln>
          <a:noFill/>
        </a:ln>
        <a:effectLst/>
      </c:spPr>
    </c:title>
    <c:autoTitleDeleted val="0"/>
    <c:plotArea>
      <c:layout/>
      <c:barChart>
        <c:barDir val="col"/>
        <c:grouping val="clustered"/>
        <c:varyColors val="0"/>
        <c:ser>
          <c:idx val="0"/>
          <c:order val="0"/>
          <c:tx>
            <c:strRef>
              <c:f>'Area wise loyal customers'!$B$1</c:f>
              <c:strCache>
                <c:ptCount val="1"/>
                <c:pt idx="0">
                  <c:v>Repeat_orders</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'Area wise loyal customers'!$A$2:$A$11</c:f>
              <c:strCache>
                <c:ptCount val="10"/>
                <c:pt idx="0">
                  <c:v>Orai</c:v>
                </c:pt>
                <c:pt idx="1">
                  <c:v>Deoghar</c:v>
                </c:pt>
                <c:pt idx="2">
                  <c:v>Gandhinagar</c:v>
                </c:pt>
                <c:pt idx="3">
                  <c:v>Nandyal</c:v>
                </c:pt>
                <c:pt idx="4">
                  <c:v>Ratlam</c:v>
                </c:pt>
                <c:pt idx="5">
                  <c:v>Bathinda</c:v>
                </c:pt>
                <c:pt idx="6">
                  <c:v>Ghaziabad</c:v>
                </c:pt>
                <c:pt idx="7">
                  <c:v>Udaipur</c:v>
                </c:pt>
                <c:pt idx="8">
                  <c:v>Bhopal</c:v>
                </c:pt>
                <c:pt idx="9">
                  <c:v>Ahmednagar</c:v>
                </c:pt>
              </c:strCache>
            </c:strRef>
          </c:cat>
          <c:val>
            <c:numRef>
              <c:f>'Area wise loyal customers'!$B$2:$B$11</c:f>
              <c:numCache>
                <c:formatCode>General</c:formatCode>
                <c:ptCount val="10"/>
                <c:pt idx="0">
                  <c:v>44</c:v>
                </c:pt>
                <c:pt idx="1">
                  <c:v>40</c:v>
                </c:pt>
                <c:pt idx="2">
                  <c:v>37</c:v>
                </c:pt>
                <c:pt idx="3">
                  <c:v>36</c:v>
                </c:pt>
                <c:pt idx="4">
                  <c:v>35</c:v>
                </c:pt>
                <c:pt idx="5">
                  <c:v>34</c:v>
                </c:pt>
                <c:pt idx="6">
                  <c:v>32</c:v>
                </c:pt>
                <c:pt idx="7">
                  <c:v>31</c:v>
                </c:pt>
                <c:pt idx="8">
                  <c:v>31</c:v>
                </c:pt>
                <c:pt idx="9">
                  <c:v>30</c:v>
                </c:pt>
              </c:numCache>
            </c:numRef>
          </c:val>
        </c:ser>
        <c:dLbls>
          <c:dLblPos val="outEnd"/>
          <c:showLegendKey val="0"/>
          <c:showVal val="1"/>
          <c:showCatName val="0"/>
          <c:showSerName val="0"/>
          <c:showPercent val="0"/>
          <c:showBubbleSize val="0"/>
        </c:dLbls>
        <c:gapWidth val="219"/>
        <c:overlap val="-27"/>
        <c:axId val="183560064"/>
        <c:axId val="183561600"/>
      </c:barChart>
      <c:catAx>
        <c:axId val="183560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3561600"/>
        <c:crosses val="autoZero"/>
        <c:auto val="1"/>
        <c:lblAlgn val="ctr"/>
        <c:lblOffset val="100"/>
        <c:noMultiLvlLbl val="0"/>
      </c:catAx>
      <c:valAx>
        <c:axId val="183561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3560064"/>
        <c:crosses val="autoZero"/>
        <c:crossBetween val="between"/>
      </c:valAx>
      <c:spPr>
        <a:noFill/>
        <a:ln>
          <a:noFill/>
        </a:ln>
        <a:effectLst/>
      </c:spPr>
    </c:plotArea>
    <c:plotVisOnly val="1"/>
    <c:dispBlanksAs val="gap"/>
    <c:showDLblsOverMax val="0"/>
  </c:chart>
  <c:spPr>
    <a:solidFill>
      <a:srgbClr val="FFFF66"/>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8FB02A5-15DA-4353-ACDA-2F0A9D0D637F}" type="datetimeFigureOut">
              <a:rPr lang="en-GB" smtClean="0"/>
              <a:t>03/06/2025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93F6A6-AF7F-4416-96E4-D7327254DEED}" type="slidenum">
              <a:rPr lang="en-GB" smtClean="0"/>
              <a:t>‹#›</a:t>
            </a:fld>
            <a:endParaRPr lang="en-GB"/>
          </a:p>
        </p:txBody>
      </p:sp>
    </p:spTree>
    <p:extLst>
      <p:ext uri="{BB962C8B-B14F-4D97-AF65-F5344CB8AC3E}">
        <p14:creationId xmlns:p14="http://schemas.microsoft.com/office/powerpoint/2010/main" val="2974504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8FB02A5-15DA-4353-ACDA-2F0A9D0D637F}" type="datetimeFigureOut">
              <a:rPr lang="en-GB" smtClean="0"/>
              <a:t>03/06/2025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93F6A6-AF7F-4416-96E4-D7327254DEED}" type="slidenum">
              <a:rPr lang="en-GB" smtClean="0"/>
              <a:t>‹#›</a:t>
            </a:fld>
            <a:endParaRPr lang="en-GB"/>
          </a:p>
        </p:txBody>
      </p:sp>
    </p:spTree>
    <p:extLst>
      <p:ext uri="{BB962C8B-B14F-4D97-AF65-F5344CB8AC3E}">
        <p14:creationId xmlns:p14="http://schemas.microsoft.com/office/powerpoint/2010/main" val="53883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8FB02A5-15DA-4353-ACDA-2F0A9D0D637F}" type="datetimeFigureOut">
              <a:rPr lang="en-GB" smtClean="0"/>
              <a:t>03/06/2025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93F6A6-AF7F-4416-96E4-D7327254DEED}" type="slidenum">
              <a:rPr lang="en-GB" smtClean="0"/>
              <a:t>‹#›</a:t>
            </a:fld>
            <a:endParaRPr lang="en-GB"/>
          </a:p>
        </p:txBody>
      </p:sp>
    </p:spTree>
    <p:extLst>
      <p:ext uri="{BB962C8B-B14F-4D97-AF65-F5344CB8AC3E}">
        <p14:creationId xmlns:p14="http://schemas.microsoft.com/office/powerpoint/2010/main" val="428111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8FB02A5-15DA-4353-ACDA-2F0A9D0D637F}" type="datetimeFigureOut">
              <a:rPr lang="en-GB" smtClean="0"/>
              <a:t>03/06/2025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93F6A6-AF7F-4416-96E4-D7327254DEED}" type="slidenum">
              <a:rPr lang="en-GB" smtClean="0"/>
              <a:t>‹#›</a:t>
            </a:fld>
            <a:endParaRPr lang="en-GB"/>
          </a:p>
        </p:txBody>
      </p:sp>
    </p:spTree>
    <p:extLst>
      <p:ext uri="{BB962C8B-B14F-4D97-AF65-F5344CB8AC3E}">
        <p14:creationId xmlns:p14="http://schemas.microsoft.com/office/powerpoint/2010/main" val="4220464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FB02A5-15DA-4353-ACDA-2F0A9D0D637F}" type="datetimeFigureOut">
              <a:rPr lang="en-GB" smtClean="0"/>
              <a:t>03/06/2025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93F6A6-AF7F-4416-96E4-D7327254DEED}" type="slidenum">
              <a:rPr lang="en-GB" smtClean="0"/>
              <a:t>‹#›</a:t>
            </a:fld>
            <a:endParaRPr lang="en-GB"/>
          </a:p>
        </p:txBody>
      </p:sp>
    </p:spTree>
    <p:extLst>
      <p:ext uri="{BB962C8B-B14F-4D97-AF65-F5344CB8AC3E}">
        <p14:creationId xmlns:p14="http://schemas.microsoft.com/office/powerpoint/2010/main" val="272505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8FB02A5-15DA-4353-ACDA-2F0A9D0D637F}" type="datetimeFigureOut">
              <a:rPr lang="en-GB" smtClean="0"/>
              <a:t>03/06/2025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493F6A6-AF7F-4416-96E4-D7327254DEED}" type="slidenum">
              <a:rPr lang="en-GB" smtClean="0"/>
              <a:t>‹#›</a:t>
            </a:fld>
            <a:endParaRPr lang="en-GB"/>
          </a:p>
        </p:txBody>
      </p:sp>
    </p:spTree>
    <p:extLst>
      <p:ext uri="{BB962C8B-B14F-4D97-AF65-F5344CB8AC3E}">
        <p14:creationId xmlns:p14="http://schemas.microsoft.com/office/powerpoint/2010/main" val="3074697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8FB02A5-15DA-4353-ACDA-2F0A9D0D637F}" type="datetimeFigureOut">
              <a:rPr lang="en-GB" smtClean="0"/>
              <a:t>03/06/2025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493F6A6-AF7F-4416-96E4-D7327254DEED}" type="slidenum">
              <a:rPr lang="en-GB" smtClean="0"/>
              <a:t>‹#›</a:t>
            </a:fld>
            <a:endParaRPr lang="en-GB"/>
          </a:p>
        </p:txBody>
      </p:sp>
    </p:spTree>
    <p:extLst>
      <p:ext uri="{BB962C8B-B14F-4D97-AF65-F5344CB8AC3E}">
        <p14:creationId xmlns:p14="http://schemas.microsoft.com/office/powerpoint/2010/main" val="13523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8FB02A5-15DA-4353-ACDA-2F0A9D0D637F}" type="datetimeFigureOut">
              <a:rPr lang="en-GB" smtClean="0"/>
              <a:t>03/06/2025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493F6A6-AF7F-4416-96E4-D7327254DEED}" type="slidenum">
              <a:rPr lang="en-GB" smtClean="0"/>
              <a:t>‹#›</a:t>
            </a:fld>
            <a:endParaRPr lang="en-GB"/>
          </a:p>
        </p:txBody>
      </p:sp>
    </p:spTree>
    <p:extLst>
      <p:ext uri="{BB962C8B-B14F-4D97-AF65-F5344CB8AC3E}">
        <p14:creationId xmlns:p14="http://schemas.microsoft.com/office/powerpoint/2010/main" val="204875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FB02A5-15DA-4353-ACDA-2F0A9D0D637F}" type="datetimeFigureOut">
              <a:rPr lang="en-GB" smtClean="0"/>
              <a:t>03/06/2025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493F6A6-AF7F-4416-96E4-D7327254DEED}" type="slidenum">
              <a:rPr lang="en-GB" smtClean="0"/>
              <a:t>‹#›</a:t>
            </a:fld>
            <a:endParaRPr lang="en-GB"/>
          </a:p>
        </p:txBody>
      </p:sp>
    </p:spTree>
    <p:extLst>
      <p:ext uri="{BB962C8B-B14F-4D97-AF65-F5344CB8AC3E}">
        <p14:creationId xmlns:p14="http://schemas.microsoft.com/office/powerpoint/2010/main" val="2866719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FB02A5-15DA-4353-ACDA-2F0A9D0D637F}" type="datetimeFigureOut">
              <a:rPr lang="en-GB" smtClean="0"/>
              <a:t>03/06/2025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493F6A6-AF7F-4416-96E4-D7327254DEED}" type="slidenum">
              <a:rPr lang="en-GB" smtClean="0"/>
              <a:t>‹#›</a:t>
            </a:fld>
            <a:endParaRPr lang="en-GB"/>
          </a:p>
        </p:txBody>
      </p:sp>
    </p:spTree>
    <p:extLst>
      <p:ext uri="{BB962C8B-B14F-4D97-AF65-F5344CB8AC3E}">
        <p14:creationId xmlns:p14="http://schemas.microsoft.com/office/powerpoint/2010/main" val="3777411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FB02A5-15DA-4353-ACDA-2F0A9D0D637F}" type="datetimeFigureOut">
              <a:rPr lang="en-GB" smtClean="0"/>
              <a:t>03/06/2025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493F6A6-AF7F-4416-96E4-D7327254DEED}" type="slidenum">
              <a:rPr lang="en-GB" smtClean="0"/>
              <a:t>‹#›</a:t>
            </a:fld>
            <a:endParaRPr lang="en-GB"/>
          </a:p>
        </p:txBody>
      </p:sp>
    </p:spTree>
    <p:extLst>
      <p:ext uri="{BB962C8B-B14F-4D97-AF65-F5344CB8AC3E}">
        <p14:creationId xmlns:p14="http://schemas.microsoft.com/office/powerpoint/2010/main" val="1994975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FB02A5-15DA-4353-ACDA-2F0A9D0D637F}" type="datetimeFigureOut">
              <a:rPr lang="en-GB" smtClean="0"/>
              <a:t>03/06/2025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3F6A6-AF7F-4416-96E4-D7327254DEED}" type="slidenum">
              <a:rPr lang="en-GB" smtClean="0"/>
              <a:t>‹#›</a:t>
            </a:fld>
            <a:endParaRPr lang="en-GB"/>
          </a:p>
        </p:txBody>
      </p:sp>
    </p:spTree>
    <p:extLst>
      <p:ext uri="{BB962C8B-B14F-4D97-AF65-F5344CB8AC3E}">
        <p14:creationId xmlns:p14="http://schemas.microsoft.com/office/powerpoint/2010/main" val="1341884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58000"/>
          </a:xfrm>
          <a:prstGeom prst="rect">
            <a:avLst/>
          </a:prstGeom>
        </p:spPr>
      </p:pic>
      <p:sp>
        <p:nvSpPr>
          <p:cNvPr id="6" name="Rectangle 5"/>
          <p:cNvSpPr/>
          <p:nvPr/>
        </p:nvSpPr>
        <p:spPr>
          <a:xfrm>
            <a:off x="250336" y="101889"/>
            <a:ext cx="5712582" cy="2400657"/>
          </a:xfrm>
          <a:prstGeom prst="rect">
            <a:avLst/>
          </a:prstGeom>
        </p:spPr>
        <p:txBody>
          <a:bodyPr wrap="square">
            <a:spAutoFit/>
          </a:bodyPr>
          <a:lstStyle/>
          <a:p>
            <a:r>
              <a:rPr lang="en-GB" sz="7500" b="1" dirty="0" smtClean="0">
                <a:solidFill>
                  <a:srgbClr val="0C6E26"/>
                </a:solidFill>
                <a:latin typeface="Times New Roman" panose="02020603050405020304" pitchFamily="18" charset="0"/>
                <a:cs typeface="Times New Roman" panose="02020603050405020304" pitchFamily="18" charset="0"/>
              </a:rPr>
              <a:t>Performance Analysis of </a:t>
            </a:r>
            <a:endParaRPr lang="en-GB" sz="7500" b="1" dirty="0">
              <a:solidFill>
                <a:srgbClr val="0C6E2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3248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77286"/>
            <a:ext cx="7701566" cy="5080714"/>
          </a:xfrm>
          <a:solidFill>
            <a:srgbClr val="FFCC00"/>
          </a:solidFill>
        </p:spPr>
        <p:txBody>
          <a:bodyPr>
            <a:normAutofit/>
          </a:bodyPr>
          <a:lstStyle/>
          <a:p>
            <a:pPr marL="0" indent="0">
              <a:buNone/>
            </a:pPr>
            <a:r>
              <a:rPr lang="en-US" sz="2500" dirty="0" smtClean="0">
                <a:solidFill>
                  <a:srgbClr val="0C6E26"/>
                </a:solidFill>
                <a:latin typeface="Times New Roman" panose="02020603050405020304" pitchFamily="18" charset="0"/>
                <a:cs typeface="Times New Roman" panose="02020603050405020304" pitchFamily="18" charset="0"/>
              </a:rPr>
              <a:t>Following Delivery partners require to be warned as their Average delivery delay is 30 minutes is maximum: </a:t>
            </a:r>
          </a:p>
          <a:p>
            <a:pPr algn="just"/>
            <a:r>
              <a:rPr lang="en-US" sz="2500" dirty="0" smtClean="0">
                <a:solidFill>
                  <a:srgbClr val="0C6E26"/>
                </a:solidFill>
                <a:latin typeface="Times New Roman" panose="02020603050405020304" pitchFamily="18" charset="0"/>
                <a:cs typeface="Times New Roman" panose="02020603050405020304" pitchFamily="18" charset="0"/>
              </a:rPr>
              <a:t>62428, 33556, 24964, 98726, 92844, 65001, 246, 69366, 8913, 43612, 67215, 86820, 47082, 43823, 15287, 22930, 68579, 17689, 99317, 22021, 95971, 70720, 39675, 93983, 91747, 34016, 17189, 65591, 94212, 61678</a:t>
            </a:r>
          </a:p>
          <a:p>
            <a:endParaRPr lang="en-GB" sz="2500" dirty="0">
              <a:solidFill>
                <a:srgbClr val="0C6E26"/>
              </a:solidFill>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 y="0"/>
            <a:ext cx="12192001" cy="1325563"/>
          </a:xfrm>
          <a:solidFill>
            <a:srgbClr val="FFC000"/>
          </a:solidFill>
        </p:spPr>
        <p:txBody>
          <a:bodyPr>
            <a:normAutofit/>
          </a:bodyPr>
          <a:lstStyle/>
          <a:p>
            <a:r>
              <a:rPr lang="en-US" sz="4000" b="1" dirty="0">
                <a:solidFill>
                  <a:srgbClr val="0C6E26"/>
                </a:solidFill>
              </a:rPr>
              <a:t>Operational efficiency and delivery optimization </a:t>
            </a:r>
            <a:r>
              <a:rPr lang="en-US" sz="4000" b="1" dirty="0" smtClean="0">
                <a:solidFill>
                  <a:srgbClr val="0C6E26"/>
                </a:solidFill>
              </a:rPr>
              <a:t/>
            </a:r>
            <a:br>
              <a:rPr lang="en-US" sz="4000" b="1" dirty="0" smtClean="0">
                <a:solidFill>
                  <a:srgbClr val="0C6E26"/>
                </a:solidFill>
              </a:rPr>
            </a:br>
            <a:r>
              <a:rPr lang="en-US" sz="4000" b="1" dirty="0" smtClean="0">
                <a:solidFill>
                  <a:srgbClr val="0C6E26"/>
                </a:solidFill>
              </a:rPr>
              <a:t>(</a:t>
            </a:r>
            <a:r>
              <a:rPr lang="en-US" sz="4000" b="1" dirty="0">
                <a:solidFill>
                  <a:srgbClr val="0C6E26"/>
                </a:solidFill>
              </a:rPr>
              <a:t>Role: Operation Analyst)</a:t>
            </a:r>
            <a:endParaRPr lang="en-GB" sz="4000" b="1" dirty="0">
              <a:solidFill>
                <a:srgbClr val="0C6E26"/>
              </a:solidFill>
            </a:endParaRPr>
          </a:p>
        </p:txBody>
      </p:sp>
      <p:sp>
        <p:nvSpPr>
          <p:cNvPr id="6" name="Rectangle 5"/>
          <p:cNvSpPr/>
          <p:nvPr/>
        </p:nvSpPr>
        <p:spPr>
          <a:xfrm>
            <a:off x="7683691" y="1777286"/>
            <a:ext cx="4508310" cy="2919948"/>
          </a:xfrm>
          <a:prstGeom prst="rect">
            <a:avLst/>
          </a:prstGeom>
          <a:solidFill>
            <a:srgbClr val="CCFF3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smtClean="0">
                <a:solidFill>
                  <a:schemeClr val="tx1"/>
                </a:solidFill>
              </a:rPr>
              <a:t>Strategy</a:t>
            </a:r>
          </a:p>
          <a:p>
            <a:pPr algn="ctr"/>
            <a:r>
              <a:rPr lang="en-US" sz="2800" dirty="0" err="1" smtClean="0">
                <a:solidFill>
                  <a:schemeClr val="tx1"/>
                </a:solidFill>
              </a:rPr>
              <a:t>Blinkit</a:t>
            </a:r>
            <a:r>
              <a:rPr lang="en-US" sz="2800" dirty="0" smtClean="0">
                <a:solidFill>
                  <a:schemeClr val="tx1"/>
                </a:solidFill>
              </a:rPr>
              <a:t> should arrange some training sessions or discuss with these partners to get an idea about the solutions related to late delivery issues </a:t>
            </a:r>
            <a:endParaRPr lang="en-GB" sz="2800" dirty="0">
              <a:solidFill>
                <a:schemeClr val="tx1"/>
              </a:solidFill>
            </a:endParaRPr>
          </a:p>
        </p:txBody>
      </p:sp>
      <p:sp>
        <p:nvSpPr>
          <p:cNvPr id="9" name="Rectangle 8"/>
          <p:cNvSpPr/>
          <p:nvPr/>
        </p:nvSpPr>
        <p:spPr>
          <a:xfrm>
            <a:off x="-1" y="1325564"/>
            <a:ext cx="12192001" cy="451722"/>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000" b="1" dirty="0" smtClean="0">
                <a:solidFill>
                  <a:srgbClr val="FFFF00"/>
                </a:solidFill>
              </a:rPr>
              <a:t>Delivery partners with late delivery issues</a:t>
            </a:r>
            <a:endParaRPr lang="en-US" sz="3000" b="1" dirty="0">
              <a:solidFill>
                <a:srgbClr val="FFFF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97234"/>
            <a:ext cx="12192000" cy="2160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9518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1" cy="1325563"/>
          </a:xfrm>
          <a:solidFill>
            <a:srgbClr val="FFC000"/>
          </a:solidFill>
        </p:spPr>
        <p:txBody>
          <a:bodyPr>
            <a:normAutofit/>
          </a:bodyPr>
          <a:lstStyle/>
          <a:p>
            <a:r>
              <a:rPr lang="en-US" sz="4000" b="1" dirty="0">
                <a:solidFill>
                  <a:srgbClr val="0C6E26"/>
                </a:solidFill>
                <a:latin typeface="Times New Roman" panose="02020603050405020304" pitchFamily="18" charset="0"/>
                <a:cs typeface="Times New Roman" panose="02020603050405020304" pitchFamily="18" charset="0"/>
              </a:rPr>
              <a:t>Operational efficiency and delivery optimization </a:t>
            </a:r>
            <a:r>
              <a:rPr lang="en-US" sz="4000" b="1" dirty="0" smtClean="0">
                <a:solidFill>
                  <a:srgbClr val="0C6E26"/>
                </a:solidFill>
                <a:latin typeface="Times New Roman" panose="02020603050405020304" pitchFamily="18" charset="0"/>
                <a:cs typeface="Times New Roman" panose="02020603050405020304" pitchFamily="18" charset="0"/>
              </a:rPr>
              <a:t/>
            </a:r>
            <a:br>
              <a:rPr lang="en-US" sz="4000" b="1" dirty="0" smtClean="0">
                <a:solidFill>
                  <a:srgbClr val="0C6E26"/>
                </a:solidFill>
                <a:latin typeface="Times New Roman" panose="02020603050405020304" pitchFamily="18" charset="0"/>
                <a:cs typeface="Times New Roman" panose="02020603050405020304" pitchFamily="18" charset="0"/>
              </a:rPr>
            </a:br>
            <a:r>
              <a:rPr lang="en-US" sz="4000" b="1" dirty="0" smtClean="0">
                <a:solidFill>
                  <a:srgbClr val="0C6E26"/>
                </a:solidFill>
                <a:latin typeface="Times New Roman" panose="02020603050405020304" pitchFamily="18" charset="0"/>
                <a:cs typeface="Times New Roman" panose="02020603050405020304" pitchFamily="18" charset="0"/>
              </a:rPr>
              <a:t>(</a:t>
            </a:r>
            <a:r>
              <a:rPr lang="en-US" sz="4000" b="1" dirty="0">
                <a:solidFill>
                  <a:srgbClr val="0C6E26"/>
                </a:solidFill>
                <a:latin typeface="Times New Roman" panose="02020603050405020304" pitchFamily="18" charset="0"/>
                <a:cs typeface="Times New Roman" panose="02020603050405020304" pitchFamily="18" charset="0"/>
              </a:rPr>
              <a:t>Role: Operation Analyst)</a:t>
            </a:r>
            <a:endParaRPr lang="en-GB" sz="4000" b="1" dirty="0">
              <a:solidFill>
                <a:srgbClr val="0C6E2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 y="1325563"/>
            <a:ext cx="7714447" cy="4351338"/>
          </a:xfrm>
          <a:solidFill>
            <a:srgbClr val="FFFF66"/>
          </a:solidFill>
        </p:spPr>
        <p:txBody>
          <a:bodyPr>
            <a:normAutofit/>
          </a:bodyPr>
          <a:lstStyle/>
          <a:p>
            <a:pPr marL="0" indent="0">
              <a:buNone/>
            </a:pPr>
            <a:endParaRPr lang="en-US" sz="2500" dirty="0" smtClean="0">
              <a:latin typeface="Times New Roman" panose="02020603050405020304" pitchFamily="18" charset="0"/>
              <a:cs typeface="Times New Roman" panose="02020603050405020304" pitchFamily="18" charset="0"/>
            </a:endParaRPr>
          </a:p>
          <a:p>
            <a:r>
              <a:rPr lang="en-US" sz="2500" dirty="0" smtClean="0">
                <a:latin typeface="Times New Roman" panose="02020603050405020304" pitchFamily="18" charset="0"/>
                <a:cs typeface="Times New Roman" panose="02020603050405020304" pitchFamily="18" charset="0"/>
              </a:rPr>
              <a:t>315 </a:t>
            </a:r>
            <a:r>
              <a:rPr lang="en-US" sz="2500" dirty="0">
                <a:latin typeface="Times New Roman" panose="02020603050405020304" pitchFamily="18" charset="0"/>
                <a:cs typeface="Times New Roman" panose="02020603050405020304" pitchFamily="18" charset="0"/>
              </a:rPr>
              <a:t>Areas are determined with significant late delivery </a:t>
            </a:r>
            <a:endParaRPr lang="en-GB"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New delivery partners should </a:t>
            </a:r>
            <a:r>
              <a:rPr lang="en-US" sz="2500" dirty="0" smtClean="0">
                <a:latin typeface="Times New Roman" panose="02020603050405020304" pitchFamily="18" charset="0"/>
                <a:cs typeface="Times New Roman" panose="02020603050405020304" pitchFamily="18" charset="0"/>
              </a:rPr>
              <a:t>deploy </a:t>
            </a:r>
            <a:r>
              <a:rPr lang="en-US" sz="2500" dirty="0">
                <a:latin typeface="Times New Roman" panose="02020603050405020304" pitchFamily="18" charset="0"/>
                <a:cs typeface="Times New Roman" panose="02020603050405020304" pitchFamily="18" charset="0"/>
              </a:rPr>
              <a:t>in the following areas to resolve issues </a:t>
            </a:r>
            <a:endParaRPr lang="en-GB" sz="2500" dirty="0">
              <a:latin typeface="Times New Roman" panose="02020603050405020304" pitchFamily="18" charset="0"/>
              <a:cs typeface="Times New Roman" panose="02020603050405020304" pitchFamily="18" charset="0"/>
            </a:endParaRPr>
          </a:p>
          <a:p>
            <a:endParaRPr lang="en-GB" sz="2500" dirty="0">
              <a:latin typeface="Times New Roman" panose="02020603050405020304" pitchFamily="18" charset="0"/>
              <a:cs typeface="Times New Roman" panose="02020603050405020304" pitchFamily="18" charset="0"/>
            </a:endParaRPr>
          </a:p>
        </p:txBody>
      </p:sp>
      <p:graphicFrame>
        <p:nvGraphicFramePr>
          <p:cNvPr id="4" name="Chart 3"/>
          <p:cNvGraphicFramePr/>
          <p:nvPr>
            <p:extLst>
              <p:ext uri="{D42A27DB-BD31-4B8C-83A1-F6EECF244321}">
                <p14:modId xmlns:p14="http://schemas.microsoft.com/office/powerpoint/2010/main" val="1910670441"/>
              </p:ext>
            </p:extLst>
          </p:nvPr>
        </p:nvGraphicFramePr>
        <p:xfrm>
          <a:off x="-2" y="3181082"/>
          <a:ext cx="7714448" cy="3676917"/>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1" y="1325564"/>
            <a:ext cx="12192001" cy="451722"/>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000" b="1" dirty="0" smtClean="0">
                <a:solidFill>
                  <a:srgbClr val="FFFF00"/>
                </a:solidFill>
                <a:latin typeface="Times New Roman" panose="02020603050405020304" pitchFamily="18" charset="0"/>
                <a:cs typeface="Times New Roman" panose="02020603050405020304" pitchFamily="18" charset="0"/>
              </a:rPr>
              <a:t>Areas with late delivery problems</a:t>
            </a:r>
            <a:endParaRPr lang="en-US" sz="3000" b="1" dirty="0">
              <a:solidFill>
                <a:srgbClr val="FFFF00"/>
              </a:solidFill>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406" y="1777286"/>
            <a:ext cx="4435593" cy="5080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0057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970468"/>
            <a:ext cx="7250808" cy="4887531"/>
          </a:xfrm>
          <a:solidFill>
            <a:srgbClr val="FFFF00"/>
          </a:solidFill>
        </p:spPr>
        <p:txBody>
          <a:bodyPr>
            <a:normAutofit/>
          </a:bodyPr>
          <a:lstStyle/>
          <a:p>
            <a:pPr algn="just"/>
            <a:r>
              <a:rPr lang="en-US" sz="2500" dirty="0" smtClean="0">
                <a:latin typeface="Times New Roman" panose="02020603050405020304" pitchFamily="18" charset="0"/>
                <a:cs typeface="Times New Roman" panose="02020603050405020304" pitchFamily="18" charset="0"/>
              </a:rPr>
              <a:t>1</a:t>
            </a:r>
            <a:r>
              <a:rPr lang="en-US" sz="2500" dirty="0">
                <a:latin typeface="Times New Roman" panose="02020603050405020304" pitchFamily="18" charset="0"/>
                <a:cs typeface="Times New Roman" panose="02020603050405020304" pitchFamily="18" charset="0"/>
              </a:rPr>
              <a:t>) The national average delivery time of </a:t>
            </a:r>
            <a:r>
              <a:rPr lang="en-US" sz="2500" dirty="0" err="1">
                <a:latin typeface="Times New Roman" panose="02020603050405020304" pitchFamily="18" charset="0"/>
                <a:cs typeface="Times New Roman" panose="02020603050405020304" pitchFamily="18" charset="0"/>
              </a:rPr>
              <a:t>Blinkit</a:t>
            </a:r>
            <a:r>
              <a:rPr lang="en-US" sz="2500" dirty="0">
                <a:latin typeface="Times New Roman" panose="02020603050405020304" pitchFamily="18" charset="0"/>
                <a:cs typeface="Times New Roman" panose="02020603050405020304" pitchFamily="18" charset="0"/>
              </a:rPr>
              <a:t> is 4 minutes 27 seconds.</a:t>
            </a:r>
            <a:endParaRPr lang="en-GB" sz="2500" dirty="0">
              <a:latin typeface="Times New Roman" panose="02020603050405020304" pitchFamily="18" charset="0"/>
              <a:cs typeface="Times New Roman" panose="02020603050405020304" pitchFamily="18" charset="0"/>
            </a:endParaRPr>
          </a:p>
          <a:p>
            <a:pPr algn="just"/>
            <a:r>
              <a:rPr lang="en-US" sz="2500" dirty="0">
                <a:latin typeface="Times New Roman" panose="02020603050405020304" pitchFamily="18" charset="0"/>
                <a:cs typeface="Times New Roman" panose="02020603050405020304" pitchFamily="18" charset="0"/>
              </a:rPr>
              <a:t>2) The promised delivery time of </a:t>
            </a:r>
            <a:r>
              <a:rPr lang="en-US" sz="2500" dirty="0" err="1">
                <a:latin typeface="Times New Roman" panose="02020603050405020304" pitchFamily="18" charset="0"/>
                <a:cs typeface="Times New Roman" panose="02020603050405020304" pitchFamily="18" charset="0"/>
              </a:rPr>
              <a:t>Blinkit</a:t>
            </a:r>
            <a:r>
              <a:rPr lang="en-US" sz="2500" dirty="0">
                <a:latin typeface="Times New Roman" panose="02020603050405020304" pitchFamily="18" charset="0"/>
                <a:cs typeface="Times New Roman" panose="02020603050405020304" pitchFamily="18" charset="0"/>
              </a:rPr>
              <a:t> is 10 minutes.</a:t>
            </a:r>
            <a:endParaRPr lang="en-GB" sz="2500" dirty="0">
              <a:latin typeface="Times New Roman" panose="02020603050405020304" pitchFamily="18" charset="0"/>
              <a:cs typeface="Times New Roman" panose="02020603050405020304" pitchFamily="18" charset="0"/>
            </a:endParaRPr>
          </a:p>
          <a:p>
            <a:pPr algn="just"/>
            <a:r>
              <a:rPr lang="en-US" sz="2500" dirty="0">
                <a:latin typeface="Times New Roman" panose="02020603050405020304" pitchFamily="18" charset="0"/>
                <a:cs typeface="Times New Roman" panose="02020603050405020304" pitchFamily="18" charset="0"/>
              </a:rPr>
              <a:t>3) ‘Traffic’ is the only reason for 3098 late delivery.</a:t>
            </a:r>
            <a:endParaRPr lang="en-GB" sz="2500" dirty="0">
              <a:latin typeface="Times New Roman" panose="02020603050405020304" pitchFamily="18" charset="0"/>
              <a:cs typeface="Times New Roman" panose="02020603050405020304" pitchFamily="18" charset="0"/>
            </a:endParaRPr>
          </a:p>
          <a:p>
            <a:pPr algn="just"/>
            <a:endParaRPr lang="en-GB" sz="25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 y="0"/>
            <a:ext cx="12192001" cy="1325563"/>
          </a:xfrm>
          <a:solidFill>
            <a:srgbClr val="FFC000"/>
          </a:solidFill>
        </p:spPr>
        <p:txBody>
          <a:bodyPr>
            <a:normAutofit/>
          </a:bodyPr>
          <a:lstStyle/>
          <a:p>
            <a:r>
              <a:rPr lang="en-US" sz="4000" b="1" dirty="0">
                <a:solidFill>
                  <a:srgbClr val="0C6E26"/>
                </a:solidFill>
                <a:latin typeface="Times New Roman" panose="02020603050405020304" pitchFamily="18" charset="0"/>
                <a:cs typeface="Times New Roman" panose="02020603050405020304" pitchFamily="18" charset="0"/>
              </a:rPr>
              <a:t>Operational efficiency and delivery optimization </a:t>
            </a:r>
            <a:r>
              <a:rPr lang="en-US" sz="4000" b="1" dirty="0" smtClean="0">
                <a:solidFill>
                  <a:srgbClr val="0C6E26"/>
                </a:solidFill>
                <a:latin typeface="Times New Roman" panose="02020603050405020304" pitchFamily="18" charset="0"/>
                <a:cs typeface="Times New Roman" panose="02020603050405020304" pitchFamily="18" charset="0"/>
              </a:rPr>
              <a:t/>
            </a:r>
            <a:br>
              <a:rPr lang="en-US" sz="4000" b="1" dirty="0" smtClean="0">
                <a:solidFill>
                  <a:srgbClr val="0C6E26"/>
                </a:solidFill>
                <a:latin typeface="Times New Roman" panose="02020603050405020304" pitchFamily="18" charset="0"/>
                <a:cs typeface="Times New Roman" panose="02020603050405020304" pitchFamily="18" charset="0"/>
              </a:rPr>
            </a:br>
            <a:r>
              <a:rPr lang="en-US" sz="4000" b="1" dirty="0" smtClean="0">
                <a:solidFill>
                  <a:srgbClr val="0C6E26"/>
                </a:solidFill>
                <a:latin typeface="Times New Roman" panose="02020603050405020304" pitchFamily="18" charset="0"/>
                <a:cs typeface="Times New Roman" panose="02020603050405020304" pitchFamily="18" charset="0"/>
              </a:rPr>
              <a:t>(</a:t>
            </a:r>
            <a:r>
              <a:rPr lang="en-US" sz="4000" b="1" dirty="0">
                <a:solidFill>
                  <a:srgbClr val="0C6E26"/>
                </a:solidFill>
                <a:latin typeface="Times New Roman" panose="02020603050405020304" pitchFamily="18" charset="0"/>
                <a:cs typeface="Times New Roman" panose="02020603050405020304" pitchFamily="18" charset="0"/>
              </a:rPr>
              <a:t>Role: Operation Analyst)</a:t>
            </a:r>
            <a:endParaRPr lang="en-GB" sz="4000" b="1" dirty="0">
              <a:solidFill>
                <a:srgbClr val="0C6E26"/>
              </a:solidFill>
              <a:latin typeface="Times New Roman" panose="02020603050405020304" pitchFamily="18" charset="0"/>
              <a:cs typeface="Times New Roman" panose="02020603050405020304" pitchFamily="18" charset="0"/>
            </a:endParaRPr>
          </a:p>
        </p:txBody>
      </p:sp>
      <p:sp>
        <p:nvSpPr>
          <p:cNvPr id="5" name="Rectangle 4"/>
          <p:cNvSpPr/>
          <p:nvPr/>
        </p:nvSpPr>
        <p:spPr>
          <a:xfrm>
            <a:off x="-1" y="1325563"/>
            <a:ext cx="12192001" cy="644905"/>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3200" b="1" dirty="0" smtClean="0">
                <a:solidFill>
                  <a:srgbClr val="FFFF00"/>
                </a:solidFill>
                <a:latin typeface="Times New Roman" panose="02020603050405020304" pitchFamily="18" charset="0"/>
                <a:cs typeface="Times New Roman" panose="02020603050405020304" pitchFamily="18" charset="0"/>
              </a:rPr>
              <a:t>Analysis of Delivery Time</a:t>
            </a:r>
            <a:endParaRPr lang="en-GB" sz="3200" b="1" dirty="0" smtClean="0">
              <a:solidFill>
                <a:srgbClr val="FFFF00"/>
              </a:solidFill>
              <a:latin typeface="Times New Roman" panose="02020603050405020304" pitchFamily="18" charset="0"/>
              <a:cs typeface="Times New Roman" panose="02020603050405020304" pitchFamily="18" charset="0"/>
            </a:endParaRPr>
          </a:p>
          <a:p>
            <a:pPr algn="just"/>
            <a:endParaRPr lang="en-US" sz="3000" b="1" dirty="0">
              <a:solidFill>
                <a:srgbClr val="FFFF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7233313" y="1943172"/>
            <a:ext cx="4971630" cy="265612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smtClean="0">
                <a:solidFill>
                  <a:schemeClr val="tx1"/>
                </a:solidFill>
                <a:latin typeface="Times New Roman" panose="02020603050405020304" pitchFamily="18" charset="0"/>
                <a:cs typeface="Times New Roman" panose="02020603050405020304" pitchFamily="18" charset="0"/>
              </a:rPr>
              <a:t>Strategy</a:t>
            </a:r>
          </a:p>
          <a:p>
            <a:pPr algn="ctr"/>
            <a:r>
              <a:rPr lang="en-US" sz="2800" dirty="0" smtClean="0">
                <a:solidFill>
                  <a:schemeClr val="tx1"/>
                </a:solidFill>
                <a:latin typeface="Times New Roman" panose="02020603050405020304" pitchFamily="18" charset="0"/>
                <a:cs typeface="Times New Roman" panose="02020603050405020304" pitchFamily="18" charset="0"/>
              </a:rPr>
              <a:t> Recruiting more delivery partners to reduce the distance from the store to the consumer’s house can be effective in reducing late delivery for traffic.</a:t>
            </a: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 y="4599295"/>
            <a:ext cx="12179058" cy="94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42482"/>
            <a:ext cx="12204943" cy="1315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432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25563"/>
            <a:ext cx="7521262" cy="4351338"/>
          </a:xfrm>
          <a:solidFill>
            <a:srgbClr val="FFFF66"/>
          </a:solidFill>
        </p:spPr>
        <p:txBody>
          <a:bodyPr/>
          <a:lstStyle/>
          <a:p>
            <a:r>
              <a:rPr lang="en-US" dirty="0">
                <a:solidFill>
                  <a:srgbClr val="00B050"/>
                </a:solidFill>
                <a:latin typeface="Times New Roman" panose="02020603050405020304" pitchFamily="18" charset="0"/>
                <a:cs typeface="Times New Roman" panose="02020603050405020304" pitchFamily="18" charset="0"/>
              </a:rPr>
              <a:t>The following products go to below-minimum stock levels:</a:t>
            </a:r>
            <a:endParaRPr lang="en-GB" dirty="0">
              <a:solidFill>
                <a:srgbClr val="00B050"/>
              </a:solidFill>
              <a:latin typeface="Times New Roman" panose="02020603050405020304" pitchFamily="18" charset="0"/>
              <a:cs typeface="Times New Roman" panose="02020603050405020304" pitchFamily="18" charset="0"/>
            </a:endParaRPr>
          </a:p>
          <a:p>
            <a:endParaRPr lang="en-GB" dirty="0">
              <a:solidFill>
                <a:srgbClr val="00B050"/>
              </a:solidFill>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 y="0"/>
            <a:ext cx="12192001" cy="1325563"/>
          </a:xfrm>
          <a:solidFill>
            <a:srgbClr val="FFC000"/>
          </a:solidFill>
        </p:spPr>
        <p:txBody>
          <a:bodyPr>
            <a:normAutofit/>
          </a:bodyPr>
          <a:lstStyle/>
          <a:p>
            <a:r>
              <a:rPr lang="en-US" b="1" dirty="0">
                <a:solidFill>
                  <a:srgbClr val="0C6E26"/>
                </a:solidFill>
                <a:latin typeface="Times New Roman" panose="02020603050405020304" pitchFamily="18" charset="0"/>
                <a:cs typeface="Times New Roman" panose="02020603050405020304" pitchFamily="18" charset="0"/>
              </a:rPr>
              <a:t>Inventory and product management </a:t>
            </a:r>
            <a:r>
              <a:rPr lang="en-US" b="1" dirty="0" smtClean="0">
                <a:solidFill>
                  <a:srgbClr val="0C6E26"/>
                </a:solidFill>
                <a:latin typeface="Times New Roman" panose="02020603050405020304" pitchFamily="18" charset="0"/>
                <a:cs typeface="Times New Roman" panose="02020603050405020304" pitchFamily="18" charset="0"/>
              </a:rPr>
              <a:t/>
            </a:r>
            <a:br>
              <a:rPr lang="en-US" b="1" dirty="0" smtClean="0">
                <a:solidFill>
                  <a:srgbClr val="0C6E26"/>
                </a:solidFill>
                <a:latin typeface="Times New Roman" panose="02020603050405020304" pitchFamily="18" charset="0"/>
                <a:cs typeface="Times New Roman" panose="02020603050405020304" pitchFamily="18" charset="0"/>
              </a:rPr>
            </a:br>
            <a:r>
              <a:rPr lang="en-US" b="1" dirty="0" smtClean="0">
                <a:solidFill>
                  <a:srgbClr val="0C6E26"/>
                </a:solidFill>
                <a:latin typeface="Times New Roman" panose="02020603050405020304" pitchFamily="18" charset="0"/>
                <a:cs typeface="Times New Roman" panose="02020603050405020304" pitchFamily="18" charset="0"/>
              </a:rPr>
              <a:t>(</a:t>
            </a:r>
            <a:r>
              <a:rPr lang="en-US" b="1" dirty="0">
                <a:solidFill>
                  <a:srgbClr val="0C6E26"/>
                </a:solidFill>
                <a:latin typeface="Times New Roman" panose="02020603050405020304" pitchFamily="18" charset="0"/>
                <a:cs typeface="Times New Roman" panose="02020603050405020304" pitchFamily="18" charset="0"/>
              </a:rPr>
              <a:t>Role: Logistic Analyst)</a:t>
            </a:r>
            <a:endParaRPr lang="en-GB" b="1" dirty="0">
              <a:solidFill>
                <a:srgbClr val="0C6E26"/>
              </a:solidFill>
              <a:latin typeface="Times New Roman" panose="02020603050405020304" pitchFamily="18" charset="0"/>
              <a:cs typeface="Times New Roman" panose="02020603050405020304" pitchFamily="18" charset="0"/>
            </a:endParaRPr>
          </a:p>
        </p:txBody>
      </p:sp>
      <p:graphicFrame>
        <p:nvGraphicFramePr>
          <p:cNvPr id="5" name="Chart 4"/>
          <p:cNvGraphicFramePr/>
          <p:nvPr>
            <p:extLst>
              <p:ext uri="{D42A27DB-BD31-4B8C-83A1-F6EECF244321}">
                <p14:modId xmlns:p14="http://schemas.microsoft.com/office/powerpoint/2010/main" val="2860731199"/>
              </p:ext>
            </p:extLst>
          </p:nvPr>
        </p:nvGraphicFramePr>
        <p:xfrm>
          <a:off x="-1" y="2562896"/>
          <a:ext cx="7469748" cy="4295103"/>
        </p:xfrm>
        <a:graphic>
          <a:graphicData uri="http://schemas.openxmlformats.org/drawingml/2006/chart">
            <c:chart xmlns:c="http://schemas.openxmlformats.org/drawingml/2006/chart" xmlns:r="http://schemas.openxmlformats.org/officeDocument/2006/relationships" r:id="rId2"/>
          </a:graphicData>
        </a:graphic>
      </p:graphicFrame>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916" y="1332504"/>
            <a:ext cx="4672084" cy="552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0768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25563"/>
            <a:ext cx="7495504" cy="4351338"/>
          </a:xfrm>
          <a:solidFill>
            <a:srgbClr val="FFFF66"/>
          </a:solidFill>
        </p:spPr>
        <p:txBody>
          <a:bodyPr/>
          <a:lstStyle/>
          <a:p>
            <a:r>
              <a:rPr lang="en-US" dirty="0">
                <a:solidFill>
                  <a:srgbClr val="0C6E26"/>
                </a:solidFill>
                <a:latin typeface="Times New Roman" panose="02020603050405020304" pitchFamily="18" charset="0"/>
                <a:cs typeface="Times New Roman" panose="02020603050405020304" pitchFamily="18" charset="0"/>
              </a:rPr>
              <a:t>The following products have a maximum damaged stock rate:</a:t>
            </a:r>
            <a:endParaRPr lang="en-GB" dirty="0">
              <a:solidFill>
                <a:srgbClr val="0C6E26"/>
              </a:solidFill>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 y="0"/>
            <a:ext cx="12192001" cy="1325563"/>
          </a:xfrm>
          <a:solidFill>
            <a:srgbClr val="FFC000"/>
          </a:solidFill>
        </p:spPr>
        <p:txBody>
          <a:bodyPr>
            <a:normAutofit/>
          </a:bodyPr>
          <a:lstStyle/>
          <a:p>
            <a:r>
              <a:rPr lang="en-US" b="1" dirty="0">
                <a:solidFill>
                  <a:srgbClr val="0C6E26"/>
                </a:solidFill>
                <a:latin typeface="Times New Roman" panose="02020603050405020304" pitchFamily="18" charset="0"/>
                <a:cs typeface="Times New Roman" panose="02020603050405020304" pitchFamily="18" charset="0"/>
              </a:rPr>
              <a:t>Inventory and product management </a:t>
            </a:r>
            <a:r>
              <a:rPr lang="en-US" b="1" dirty="0" smtClean="0">
                <a:solidFill>
                  <a:srgbClr val="0C6E26"/>
                </a:solidFill>
                <a:latin typeface="Times New Roman" panose="02020603050405020304" pitchFamily="18" charset="0"/>
                <a:cs typeface="Times New Roman" panose="02020603050405020304" pitchFamily="18" charset="0"/>
              </a:rPr>
              <a:t/>
            </a:r>
            <a:br>
              <a:rPr lang="en-US" b="1" dirty="0" smtClean="0">
                <a:solidFill>
                  <a:srgbClr val="0C6E26"/>
                </a:solidFill>
                <a:latin typeface="Times New Roman" panose="02020603050405020304" pitchFamily="18" charset="0"/>
                <a:cs typeface="Times New Roman" panose="02020603050405020304" pitchFamily="18" charset="0"/>
              </a:rPr>
            </a:br>
            <a:r>
              <a:rPr lang="en-US" b="1" dirty="0" smtClean="0">
                <a:solidFill>
                  <a:srgbClr val="0C6E26"/>
                </a:solidFill>
                <a:latin typeface="Times New Roman" panose="02020603050405020304" pitchFamily="18" charset="0"/>
                <a:cs typeface="Times New Roman" panose="02020603050405020304" pitchFamily="18" charset="0"/>
              </a:rPr>
              <a:t>(</a:t>
            </a:r>
            <a:r>
              <a:rPr lang="en-US" b="1" dirty="0">
                <a:solidFill>
                  <a:srgbClr val="0C6E26"/>
                </a:solidFill>
                <a:latin typeface="Times New Roman" panose="02020603050405020304" pitchFamily="18" charset="0"/>
                <a:cs typeface="Times New Roman" panose="02020603050405020304" pitchFamily="18" charset="0"/>
              </a:rPr>
              <a:t>Role: Logistic Analyst)</a:t>
            </a:r>
            <a:endParaRPr lang="en-GB" b="1" dirty="0">
              <a:solidFill>
                <a:srgbClr val="0C6E26"/>
              </a:solidFill>
              <a:latin typeface="Times New Roman" panose="02020603050405020304" pitchFamily="18" charset="0"/>
              <a:cs typeface="Times New Roman" panose="02020603050405020304" pitchFamily="18" charset="0"/>
            </a:endParaRPr>
          </a:p>
        </p:txBody>
      </p:sp>
      <p:graphicFrame>
        <p:nvGraphicFramePr>
          <p:cNvPr id="5" name="Chart 4"/>
          <p:cNvGraphicFramePr/>
          <p:nvPr>
            <p:extLst>
              <p:ext uri="{D42A27DB-BD31-4B8C-83A1-F6EECF244321}">
                <p14:modId xmlns:p14="http://schemas.microsoft.com/office/powerpoint/2010/main" val="3281009205"/>
              </p:ext>
            </p:extLst>
          </p:nvPr>
        </p:nvGraphicFramePr>
        <p:xfrm>
          <a:off x="0" y="2129632"/>
          <a:ext cx="7521262" cy="4728368"/>
        </p:xfrm>
        <a:graphic>
          <a:graphicData uri="http://schemas.openxmlformats.org/drawingml/2006/chart">
            <c:chart xmlns:c="http://schemas.openxmlformats.org/drawingml/2006/chart" xmlns:r="http://schemas.openxmlformats.org/officeDocument/2006/relationships" r:id="rId2"/>
          </a:graphicData>
        </a:graphic>
      </p:graphicFrame>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916" y="1318714"/>
            <a:ext cx="4672083" cy="553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625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25563"/>
            <a:ext cx="6673755" cy="4351338"/>
          </a:xfrm>
          <a:solidFill>
            <a:srgbClr val="FFFF66"/>
          </a:solidFill>
        </p:spPr>
        <p:txBody>
          <a:bodyPr/>
          <a:lstStyle/>
          <a:p>
            <a:r>
              <a:rPr lang="en-US" dirty="0">
                <a:solidFill>
                  <a:srgbClr val="0C6E26"/>
                </a:solidFill>
                <a:latin typeface="Times New Roman" panose="02020603050405020304" pitchFamily="18" charset="0"/>
                <a:cs typeface="Times New Roman" panose="02020603050405020304" pitchFamily="18" charset="0"/>
              </a:rPr>
              <a:t>The following products have the highest sales volume and </a:t>
            </a:r>
            <a:r>
              <a:rPr lang="en-US" dirty="0" smtClean="0">
                <a:solidFill>
                  <a:srgbClr val="0C6E26"/>
                </a:solidFill>
                <a:latin typeface="Times New Roman" panose="02020603050405020304" pitchFamily="18" charset="0"/>
                <a:cs typeface="Times New Roman" panose="02020603050405020304" pitchFamily="18" charset="0"/>
              </a:rPr>
              <a:t>minimum </a:t>
            </a:r>
            <a:r>
              <a:rPr lang="en-US" dirty="0">
                <a:solidFill>
                  <a:srgbClr val="0C6E26"/>
                </a:solidFill>
                <a:latin typeface="Times New Roman" panose="02020603050405020304" pitchFamily="18" charset="0"/>
                <a:cs typeface="Times New Roman" panose="02020603050405020304" pitchFamily="18" charset="0"/>
              </a:rPr>
              <a:t>margin:</a:t>
            </a:r>
            <a:endParaRPr lang="en-GB" dirty="0">
              <a:solidFill>
                <a:srgbClr val="0C6E26"/>
              </a:solidFill>
              <a:latin typeface="Times New Roman" panose="02020603050405020304" pitchFamily="18" charset="0"/>
              <a:cs typeface="Times New Roman" panose="02020603050405020304" pitchFamily="18" charset="0"/>
            </a:endParaRPr>
          </a:p>
          <a:p>
            <a:endParaRPr lang="en-GB" dirty="0">
              <a:solidFill>
                <a:srgbClr val="0C6E26"/>
              </a:solidFill>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 y="0"/>
            <a:ext cx="12192001" cy="1325563"/>
          </a:xfrm>
          <a:solidFill>
            <a:srgbClr val="FFC000"/>
          </a:solidFill>
        </p:spPr>
        <p:txBody>
          <a:bodyPr>
            <a:normAutofit/>
          </a:bodyPr>
          <a:lstStyle/>
          <a:p>
            <a:r>
              <a:rPr lang="en-US" b="1" dirty="0">
                <a:solidFill>
                  <a:srgbClr val="0C6E26"/>
                </a:solidFill>
                <a:latin typeface="Times New Roman" panose="02020603050405020304" pitchFamily="18" charset="0"/>
                <a:cs typeface="Times New Roman" panose="02020603050405020304" pitchFamily="18" charset="0"/>
              </a:rPr>
              <a:t>Inventory and product management </a:t>
            </a:r>
            <a:r>
              <a:rPr lang="en-US" b="1" dirty="0" smtClean="0">
                <a:solidFill>
                  <a:srgbClr val="0C6E26"/>
                </a:solidFill>
                <a:latin typeface="Times New Roman" panose="02020603050405020304" pitchFamily="18" charset="0"/>
                <a:cs typeface="Times New Roman" panose="02020603050405020304" pitchFamily="18" charset="0"/>
              </a:rPr>
              <a:t/>
            </a:r>
            <a:br>
              <a:rPr lang="en-US" b="1" dirty="0" smtClean="0">
                <a:solidFill>
                  <a:srgbClr val="0C6E26"/>
                </a:solidFill>
                <a:latin typeface="Times New Roman" panose="02020603050405020304" pitchFamily="18" charset="0"/>
                <a:cs typeface="Times New Roman" panose="02020603050405020304" pitchFamily="18" charset="0"/>
              </a:rPr>
            </a:br>
            <a:r>
              <a:rPr lang="en-US" b="1" dirty="0" smtClean="0">
                <a:solidFill>
                  <a:srgbClr val="0C6E26"/>
                </a:solidFill>
                <a:latin typeface="Times New Roman" panose="02020603050405020304" pitchFamily="18" charset="0"/>
                <a:cs typeface="Times New Roman" panose="02020603050405020304" pitchFamily="18" charset="0"/>
              </a:rPr>
              <a:t>(</a:t>
            </a:r>
            <a:r>
              <a:rPr lang="en-US" b="1" dirty="0">
                <a:solidFill>
                  <a:srgbClr val="0C6E26"/>
                </a:solidFill>
                <a:latin typeface="Times New Roman" panose="02020603050405020304" pitchFamily="18" charset="0"/>
                <a:cs typeface="Times New Roman" panose="02020603050405020304" pitchFamily="18" charset="0"/>
              </a:rPr>
              <a:t>Role: Logistic Analyst)</a:t>
            </a:r>
            <a:endParaRPr lang="en-GB" b="1" dirty="0">
              <a:solidFill>
                <a:srgbClr val="0C6E26"/>
              </a:solidFill>
              <a:latin typeface="Times New Roman" panose="02020603050405020304" pitchFamily="18" charset="0"/>
              <a:cs typeface="Times New Roman" panose="02020603050405020304" pitchFamily="18" charset="0"/>
            </a:endParaRPr>
          </a:p>
        </p:txBody>
      </p:sp>
      <p:graphicFrame>
        <p:nvGraphicFramePr>
          <p:cNvPr id="5" name="Chart 4"/>
          <p:cNvGraphicFramePr/>
          <p:nvPr>
            <p:extLst>
              <p:ext uri="{D42A27DB-BD31-4B8C-83A1-F6EECF244321}">
                <p14:modId xmlns:p14="http://schemas.microsoft.com/office/powerpoint/2010/main" val="3726911714"/>
              </p:ext>
            </p:extLst>
          </p:nvPr>
        </p:nvGraphicFramePr>
        <p:xfrm>
          <a:off x="6646460" y="1269242"/>
          <a:ext cx="5545540" cy="5588758"/>
        </p:xfrm>
        <a:graphic>
          <a:graphicData uri="http://schemas.openxmlformats.org/drawingml/2006/chart">
            <c:chart xmlns:c="http://schemas.openxmlformats.org/drawingml/2006/chart" xmlns:r="http://schemas.openxmlformats.org/officeDocument/2006/relationships" r:id="rId2"/>
          </a:graphicData>
        </a:graphic>
      </p:graphicFrame>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34018"/>
            <a:ext cx="6646460" cy="4223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6957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0"/>
            <a:ext cx="12192001" cy="1325563"/>
          </a:xfrm>
          <a:solidFill>
            <a:srgbClr val="FFC000"/>
          </a:solidFill>
        </p:spPr>
        <p:txBody>
          <a:bodyPr>
            <a:normAutofit/>
          </a:bodyPr>
          <a:lstStyle/>
          <a:p>
            <a:r>
              <a:rPr lang="en-GB" b="1" dirty="0" smtClean="0">
                <a:solidFill>
                  <a:srgbClr val="0C6E26"/>
                </a:solidFill>
                <a:latin typeface="Times New Roman" panose="02020603050405020304" pitchFamily="18" charset="0"/>
                <a:cs typeface="Times New Roman" panose="02020603050405020304" pitchFamily="18" charset="0"/>
              </a:rPr>
              <a:t>Sale and revenue analysis</a:t>
            </a:r>
            <a:br>
              <a:rPr lang="en-GB" b="1" dirty="0" smtClean="0">
                <a:solidFill>
                  <a:srgbClr val="0C6E26"/>
                </a:solidFill>
                <a:latin typeface="Times New Roman" panose="02020603050405020304" pitchFamily="18" charset="0"/>
                <a:cs typeface="Times New Roman" panose="02020603050405020304" pitchFamily="18" charset="0"/>
              </a:rPr>
            </a:br>
            <a:r>
              <a:rPr lang="en-GB" b="1" dirty="0" smtClean="0">
                <a:solidFill>
                  <a:srgbClr val="0C6E26"/>
                </a:solidFill>
                <a:latin typeface="Times New Roman" panose="02020603050405020304" pitchFamily="18" charset="0"/>
                <a:cs typeface="Times New Roman" panose="02020603050405020304" pitchFamily="18" charset="0"/>
              </a:rPr>
              <a:t>(Role: Revenue Analyst)</a:t>
            </a:r>
            <a:endParaRPr lang="en-GB" b="1" dirty="0">
              <a:solidFill>
                <a:srgbClr val="0C6E26"/>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0" y="1325564"/>
            <a:ext cx="7357403"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just">
              <a:buNone/>
            </a:pPr>
            <a:r>
              <a:rPr lang="en-US" b="1" dirty="0">
                <a:solidFill>
                  <a:srgbClr val="FFFF00"/>
                </a:solidFill>
                <a:latin typeface="Times New Roman" panose="02020603050405020304" pitchFamily="18" charset="0"/>
                <a:cs typeface="Times New Roman" panose="02020603050405020304" pitchFamily="18" charset="0"/>
              </a:rPr>
              <a:t>Total revenue per category</a:t>
            </a:r>
            <a:endParaRPr lang="en-GB" b="1" dirty="0">
              <a:solidFill>
                <a:srgbClr val="FFFF00"/>
              </a:solidFill>
              <a:latin typeface="Times New Roman" panose="02020603050405020304" pitchFamily="18" charset="0"/>
              <a:cs typeface="Times New Roman" panose="02020603050405020304" pitchFamily="18" charset="0"/>
            </a:endParaRPr>
          </a:p>
          <a:p>
            <a:pPr marL="0" indent="0" algn="just">
              <a:buNone/>
            </a:pPr>
            <a:endParaRPr lang="en-US" sz="3000" b="1" dirty="0">
              <a:solidFill>
                <a:srgbClr val="FFFF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1" y="1885072"/>
            <a:ext cx="7357404" cy="4972928"/>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500" dirty="0" smtClean="0">
                <a:solidFill>
                  <a:srgbClr val="00B050"/>
                </a:solidFill>
                <a:latin typeface="Times New Roman" panose="02020603050405020304" pitchFamily="18" charset="0"/>
                <a:cs typeface="Times New Roman" panose="02020603050405020304" pitchFamily="18" charset="0"/>
              </a:rPr>
              <a:t>The following product categories have maximum contributions to the sales of </a:t>
            </a:r>
            <a:r>
              <a:rPr lang="en-US" sz="2500" dirty="0" err="1" smtClean="0">
                <a:solidFill>
                  <a:srgbClr val="00B050"/>
                </a:solidFill>
                <a:latin typeface="Times New Roman" panose="02020603050405020304" pitchFamily="18" charset="0"/>
                <a:cs typeface="Times New Roman" panose="02020603050405020304" pitchFamily="18" charset="0"/>
              </a:rPr>
              <a:t>Blinkit</a:t>
            </a:r>
            <a:r>
              <a:rPr lang="en-US" sz="2500" dirty="0" smtClean="0">
                <a:solidFill>
                  <a:srgbClr val="00B050"/>
                </a:solidFill>
                <a:latin typeface="Times New Roman" panose="02020603050405020304" pitchFamily="18" charset="0"/>
                <a:cs typeface="Times New Roman" panose="02020603050405020304" pitchFamily="18" charset="0"/>
              </a:rPr>
              <a:t>:</a:t>
            </a:r>
            <a:endParaRPr lang="en-GB" sz="2500" dirty="0">
              <a:solidFill>
                <a:srgbClr val="00B050"/>
              </a:solidFill>
              <a:latin typeface="Times New Roman" panose="02020603050405020304" pitchFamily="18" charset="0"/>
              <a:cs typeface="Times New Roman" panose="02020603050405020304" pitchFamily="18" charset="0"/>
            </a:endParaRPr>
          </a:p>
        </p:txBody>
      </p:sp>
      <p:graphicFrame>
        <p:nvGraphicFramePr>
          <p:cNvPr id="8" name="Chart 7"/>
          <p:cNvGraphicFramePr/>
          <p:nvPr>
            <p:extLst>
              <p:ext uri="{D42A27DB-BD31-4B8C-83A1-F6EECF244321}">
                <p14:modId xmlns:p14="http://schemas.microsoft.com/office/powerpoint/2010/main" val="3123140032"/>
              </p:ext>
            </p:extLst>
          </p:nvPr>
        </p:nvGraphicFramePr>
        <p:xfrm>
          <a:off x="7357402" y="1233074"/>
          <a:ext cx="4834597" cy="5624925"/>
        </p:xfrm>
        <a:graphic>
          <a:graphicData uri="http://schemas.openxmlformats.org/drawingml/2006/chart">
            <c:chart xmlns:c="http://schemas.openxmlformats.org/drawingml/2006/chart" xmlns:r="http://schemas.openxmlformats.org/officeDocument/2006/relationships" r:id="rId2"/>
          </a:graphicData>
        </a:graphic>
      </p:graphicFrame>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864512"/>
            <a:ext cx="7357404" cy="399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95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0"/>
            <a:ext cx="12192001" cy="1325563"/>
          </a:xfrm>
          <a:solidFill>
            <a:srgbClr val="FFC000"/>
          </a:solidFill>
        </p:spPr>
        <p:txBody>
          <a:bodyPr>
            <a:normAutofit/>
          </a:bodyPr>
          <a:lstStyle/>
          <a:p>
            <a:r>
              <a:rPr lang="en-GB" b="1" dirty="0" smtClean="0">
                <a:solidFill>
                  <a:srgbClr val="0C6E26"/>
                </a:solidFill>
                <a:latin typeface="Times New Roman" panose="02020603050405020304" pitchFamily="18" charset="0"/>
                <a:cs typeface="Times New Roman" panose="02020603050405020304" pitchFamily="18" charset="0"/>
              </a:rPr>
              <a:t>Sale and revenue analysis</a:t>
            </a:r>
            <a:br>
              <a:rPr lang="en-GB" b="1" dirty="0" smtClean="0">
                <a:solidFill>
                  <a:srgbClr val="0C6E26"/>
                </a:solidFill>
                <a:latin typeface="Times New Roman" panose="02020603050405020304" pitchFamily="18" charset="0"/>
                <a:cs typeface="Times New Roman" panose="02020603050405020304" pitchFamily="18" charset="0"/>
              </a:rPr>
            </a:br>
            <a:r>
              <a:rPr lang="en-GB" b="1" dirty="0" smtClean="0">
                <a:solidFill>
                  <a:srgbClr val="0C6E26"/>
                </a:solidFill>
                <a:latin typeface="Times New Roman" panose="02020603050405020304" pitchFamily="18" charset="0"/>
                <a:cs typeface="Times New Roman" panose="02020603050405020304" pitchFamily="18" charset="0"/>
              </a:rPr>
              <a:t>(Role: Revenue Analyst)</a:t>
            </a:r>
            <a:endParaRPr lang="en-GB" b="1" dirty="0">
              <a:solidFill>
                <a:srgbClr val="0C6E26"/>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8117058"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just">
              <a:buNone/>
            </a:pPr>
            <a:r>
              <a:rPr lang="en-US" sz="3200" b="1" dirty="0">
                <a:solidFill>
                  <a:srgbClr val="FFFF00"/>
                </a:solidFill>
                <a:latin typeface="Times New Roman" panose="02020603050405020304" pitchFamily="18" charset="0"/>
                <a:cs typeface="Times New Roman" panose="02020603050405020304" pitchFamily="18" charset="0"/>
              </a:rPr>
              <a:t>Payment method</a:t>
            </a:r>
            <a:endParaRPr lang="en-GB" sz="3200" b="1" dirty="0">
              <a:solidFill>
                <a:srgbClr val="FFFF00"/>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3000" b="1" dirty="0">
              <a:solidFill>
                <a:srgbClr val="FFFF00"/>
              </a:solidFill>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77040059"/>
              </p:ext>
            </p:extLst>
          </p:nvPr>
        </p:nvGraphicFramePr>
        <p:xfrm>
          <a:off x="0" y="1885072"/>
          <a:ext cx="5841243" cy="4972928"/>
        </p:xfrm>
        <a:graphic>
          <a:graphicData uri="http://schemas.openxmlformats.org/drawingml/2006/chart">
            <c:chart xmlns:c="http://schemas.openxmlformats.org/drawingml/2006/chart" xmlns:r="http://schemas.openxmlformats.org/officeDocument/2006/relationships" r:id="rId2"/>
          </a:graphicData>
        </a:graphic>
      </p:graphicFrame>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899" y="1325564"/>
            <a:ext cx="7306102" cy="553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6971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0"/>
            <a:ext cx="12192001" cy="1325563"/>
          </a:xfrm>
          <a:solidFill>
            <a:srgbClr val="FFC000"/>
          </a:solidFill>
        </p:spPr>
        <p:txBody>
          <a:bodyPr>
            <a:normAutofit/>
          </a:bodyPr>
          <a:lstStyle/>
          <a:p>
            <a:r>
              <a:rPr lang="en-GB" b="1" dirty="0" smtClean="0">
                <a:solidFill>
                  <a:srgbClr val="0C6E26"/>
                </a:solidFill>
                <a:latin typeface="Times New Roman" panose="02020603050405020304" pitchFamily="18" charset="0"/>
                <a:cs typeface="Times New Roman" panose="02020603050405020304" pitchFamily="18" charset="0"/>
              </a:rPr>
              <a:t>Sale and revenue analysis</a:t>
            </a:r>
            <a:br>
              <a:rPr lang="en-GB" b="1" dirty="0" smtClean="0">
                <a:solidFill>
                  <a:srgbClr val="0C6E26"/>
                </a:solidFill>
                <a:latin typeface="Times New Roman" panose="02020603050405020304" pitchFamily="18" charset="0"/>
                <a:cs typeface="Times New Roman" panose="02020603050405020304" pitchFamily="18" charset="0"/>
              </a:rPr>
            </a:br>
            <a:r>
              <a:rPr lang="en-GB" b="1" dirty="0" smtClean="0">
                <a:solidFill>
                  <a:srgbClr val="0C6E26"/>
                </a:solidFill>
                <a:latin typeface="Times New Roman" panose="02020603050405020304" pitchFamily="18" charset="0"/>
                <a:cs typeface="Times New Roman" panose="02020603050405020304" pitchFamily="18" charset="0"/>
              </a:rPr>
              <a:t>(Role: Revenue Analyst)</a:t>
            </a:r>
            <a:endParaRPr lang="en-GB" b="1" dirty="0">
              <a:solidFill>
                <a:srgbClr val="0C6E26"/>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8117058"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just">
              <a:buFont typeface="Arial" panose="020B0604020202020204" pitchFamily="34" charset="0"/>
              <a:buNone/>
            </a:pPr>
            <a:r>
              <a:rPr lang="en-US" sz="3000" b="1" dirty="0" smtClean="0">
                <a:solidFill>
                  <a:srgbClr val="FFFF00"/>
                </a:solidFill>
                <a:latin typeface="Times New Roman" panose="02020603050405020304" pitchFamily="18" charset="0"/>
                <a:cs typeface="Times New Roman" panose="02020603050405020304" pitchFamily="18" charset="0"/>
              </a:rPr>
              <a:t>Lifetime valued customers</a:t>
            </a:r>
            <a:endParaRPr lang="en-US" sz="3000" b="1" dirty="0">
              <a:solidFill>
                <a:srgbClr val="FFFF00"/>
              </a:solidFill>
              <a:latin typeface="Times New Roman" panose="02020603050405020304" pitchFamily="18" charset="0"/>
              <a:cs typeface="Times New Roman" panose="02020603050405020304" pitchFamily="18" charset="0"/>
            </a:endParaRPr>
          </a:p>
        </p:txBody>
      </p:sp>
      <p:graphicFrame>
        <p:nvGraphicFramePr>
          <p:cNvPr id="8" name="Chart 7"/>
          <p:cNvGraphicFramePr/>
          <p:nvPr>
            <p:extLst>
              <p:ext uri="{D42A27DB-BD31-4B8C-83A1-F6EECF244321}">
                <p14:modId xmlns:p14="http://schemas.microsoft.com/office/powerpoint/2010/main" val="1017955969"/>
              </p:ext>
            </p:extLst>
          </p:nvPr>
        </p:nvGraphicFramePr>
        <p:xfrm>
          <a:off x="-2" y="1885071"/>
          <a:ext cx="6933065" cy="4972927"/>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119" y="1265946"/>
            <a:ext cx="7315200" cy="5592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82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0"/>
            <a:ext cx="12192001" cy="1325563"/>
          </a:xfrm>
          <a:solidFill>
            <a:srgbClr val="FFC000"/>
          </a:solidFill>
        </p:spPr>
        <p:txBody>
          <a:bodyPr>
            <a:normAutofit/>
          </a:bodyPr>
          <a:lstStyle/>
          <a:p>
            <a:r>
              <a:rPr lang="en-US" b="1" dirty="0">
                <a:solidFill>
                  <a:srgbClr val="0C6E26"/>
                </a:solidFill>
                <a:latin typeface="Times New Roman" panose="02020603050405020304" pitchFamily="18" charset="0"/>
                <a:cs typeface="Times New Roman" panose="02020603050405020304" pitchFamily="18" charset="0"/>
              </a:rPr>
              <a:t>Customer behavior and retention </a:t>
            </a:r>
            <a:r>
              <a:rPr lang="en-US" b="1" dirty="0" smtClean="0">
                <a:solidFill>
                  <a:srgbClr val="0C6E26"/>
                </a:solidFill>
                <a:latin typeface="Times New Roman" panose="02020603050405020304" pitchFamily="18" charset="0"/>
                <a:cs typeface="Times New Roman" panose="02020603050405020304" pitchFamily="18" charset="0"/>
              </a:rPr>
              <a:t/>
            </a:r>
            <a:br>
              <a:rPr lang="en-US" b="1" dirty="0" smtClean="0">
                <a:solidFill>
                  <a:srgbClr val="0C6E26"/>
                </a:solidFill>
                <a:latin typeface="Times New Roman" panose="02020603050405020304" pitchFamily="18" charset="0"/>
                <a:cs typeface="Times New Roman" panose="02020603050405020304" pitchFamily="18" charset="0"/>
              </a:rPr>
            </a:br>
            <a:r>
              <a:rPr lang="en-US" b="1" dirty="0" smtClean="0">
                <a:solidFill>
                  <a:srgbClr val="0C6E26"/>
                </a:solidFill>
                <a:latin typeface="Times New Roman" panose="02020603050405020304" pitchFamily="18" charset="0"/>
                <a:cs typeface="Times New Roman" panose="02020603050405020304" pitchFamily="18" charset="0"/>
              </a:rPr>
              <a:t>(</a:t>
            </a:r>
            <a:r>
              <a:rPr lang="en-US" b="1" dirty="0">
                <a:solidFill>
                  <a:srgbClr val="0C6E26"/>
                </a:solidFill>
                <a:latin typeface="Times New Roman" panose="02020603050405020304" pitchFamily="18" charset="0"/>
                <a:cs typeface="Times New Roman" panose="02020603050405020304" pitchFamily="18" charset="0"/>
              </a:rPr>
              <a:t>Role: Consumer Analyst)</a:t>
            </a:r>
            <a:endParaRPr lang="en-GB" b="1" dirty="0">
              <a:solidFill>
                <a:srgbClr val="0C6E26"/>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8117058"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just">
              <a:buNone/>
            </a:pPr>
            <a:r>
              <a:rPr lang="en-US" sz="3200" b="1" dirty="0">
                <a:solidFill>
                  <a:srgbClr val="FFFF00"/>
                </a:solidFill>
                <a:latin typeface="Times New Roman" panose="02020603050405020304" pitchFamily="18" charset="0"/>
                <a:cs typeface="Times New Roman" panose="02020603050405020304" pitchFamily="18" charset="0"/>
              </a:rPr>
              <a:t>Average order value</a:t>
            </a:r>
            <a:endParaRPr lang="en-US" sz="3000" b="1" dirty="0">
              <a:solidFill>
                <a:srgbClr val="FFFF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1" y="1885072"/>
            <a:ext cx="8117060" cy="4972928"/>
          </a:xfrm>
          <a:prstGeom prst="rect">
            <a:avLst/>
          </a:prstGeom>
          <a:solidFill>
            <a:srgbClr val="FFFF66"/>
          </a:solidFill>
          <a:ln>
            <a:noFill/>
          </a:ln>
        </p:spPr>
        <p:style>
          <a:lnRef idx="2">
            <a:schemeClr val="accent6"/>
          </a:lnRef>
          <a:fillRef idx="1">
            <a:schemeClr val="lt1"/>
          </a:fillRef>
          <a:effectRef idx="0">
            <a:schemeClr val="accent6"/>
          </a:effectRef>
          <a:fontRef idx="minor">
            <a:schemeClr val="dk1"/>
          </a:fontRef>
        </p:style>
        <p:txBody>
          <a:bodyPr rtlCol="0" anchor="t"/>
          <a:lstStyle/>
          <a:p>
            <a:pPr algn="just"/>
            <a:r>
              <a:rPr lang="en-US" dirty="0">
                <a:latin typeface="Times New Roman" panose="02020603050405020304" pitchFamily="18" charset="0"/>
                <a:cs typeface="Times New Roman" panose="02020603050405020304" pitchFamily="18" charset="0"/>
              </a:rPr>
              <a:t>The following Customer segments have maximum Average order </a:t>
            </a:r>
            <a:r>
              <a:rPr lang="en-US" dirty="0" smtClean="0">
                <a:latin typeface="Times New Roman" panose="02020603050405020304" pitchFamily="18" charset="0"/>
                <a:cs typeface="Times New Roman" panose="02020603050405020304" pitchFamily="18" charset="0"/>
              </a:rPr>
              <a:t>value:</a:t>
            </a:r>
          </a:p>
          <a:p>
            <a:pPr algn="just"/>
            <a:endParaRPr lang="en-GB" dirty="0">
              <a:latin typeface="Times New Roman" panose="02020603050405020304" pitchFamily="18" charset="0"/>
              <a:cs typeface="Times New Roman" panose="02020603050405020304" pitchFamily="18" charset="0"/>
            </a:endParaRPr>
          </a:p>
          <a:p>
            <a:pPr algn="just"/>
            <a:endParaRPr lang="en-GB" dirty="0"/>
          </a:p>
        </p:txBody>
      </p:sp>
      <p:graphicFrame>
        <p:nvGraphicFramePr>
          <p:cNvPr id="7" name="Chart 6"/>
          <p:cNvGraphicFramePr/>
          <p:nvPr>
            <p:extLst>
              <p:ext uri="{D42A27DB-BD31-4B8C-83A1-F6EECF244321}">
                <p14:modId xmlns:p14="http://schemas.microsoft.com/office/powerpoint/2010/main" val="3972796425"/>
              </p:ext>
            </p:extLst>
          </p:nvPr>
        </p:nvGraphicFramePr>
        <p:xfrm>
          <a:off x="-1" y="2559676"/>
          <a:ext cx="8117060" cy="4298324"/>
        </p:xfrm>
        <a:graphic>
          <a:graphicData uri="http://schemas.openxmlformats.org/drawingml/2006/chart">
            <c:chart xmlns:c="http://schemas.openxmlformats.org/drawingml/2006/chart" xmlns:r="http://schemas.openxmlformats.org/officeDocument/2006/relationships" r:id="rId2"/>
          </a:graphicData>
        </a:graphic>
      </p:graphicFrame>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40" y="1264149"/>
            <a:ext cx="5529760" cy="553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69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a:solidFill>
            <a:srgbClr val="FFFF66"/>
          </a:solidFill>
        </p:spPr>
        <p:txBody>
          <a:bodyPr anchor="t">
            <a:normAutofit fontScale="90000"/>
          </a:bodyPr>
          <a:lstStyle/>
          <a:p>
            <a:pPr>
              <a:lnSpc>
                <a:spcPct val="100000"/>
              </a:lnSpc>
            </a:pPr>
            <a:r>
              <a:rPr lang="en-US" sz="3000" b="1" dirty="0" smtClean="0">
                <a:latin typeface="Times New Roman" panose="02020603050405020304" pitchFamily="18" charset="0"/>
                <a:cs typeface="Times New Roman" panose="02020603050405020304" pitchFamily="18" charset="0"/>
              </a:rPr>
              <a:t>Content</a:t>
            </a:r>
            <a:r>
              <a:rPr lang="en-US" sz="1600" b="1" dirty="0" smtClean="0"/>
              <a:t/>
            </a:r>
            <a:br>
              <a:rPr lang="en-US" sz="1600" b="1" dirty="0" smtClean="0"/>
            </a:br>
            <a:r>
              <a:rPr lang="en-US" sz="2500" b="1" dirty="0" smtClean="0">
                <a:solidFill>
                  <a:srgbClr val="008000"/>
                </a:solidFill>
                <a:latin typeface="Times New Roman" panose="02020603050405020304" pitchFamily="18" charset="0"/>
                <a:cs typeface="Times New Roman" panose="02020603050405020304" pitchFamily="18" charset="0"/>
              </a:rPr>
              <a:t>Findings</a:t>
            </a:r>
            <a:br>
              <a:rPr lang="en-US" sz="2500" b="1" dirty="0" smtClean="0">
                <a:solidFill>
                  <a:srgbClr val="008000"/>
                </a:solidFill>
                <a:latin typeface="Times New Roman" panose="02020603050405020304" pitchFamily="18" charset="0"/>
                <a:cs typeface="Times New Roman" panose="02020603050405020304" pitchFamily="18" charset="0"/>
              </a:rPr>
            </a:br>
            <a:r>
              <a:rPr lang="en-US" sz="2500" b="1" dirty="0">
                <a:solidFill>
                  <a:srgbClr val="008000"/>
                </a:solidFill>
                <a:latin typeface="Times New Roman" panose="02020603050405020304" pitchFamily="18" charset="0"/>
                <a:cs typeface="Times New Roman" panose="02020603050405020304" pitchFamily="18" charset="0"/>
              </a:rPr>
              <a:t>Management by </a:t>
            </a:r>
            <a:r>
              <a:rPr lang="en-US" sz="2500" b="1" dirty="0" smtClean="0">
                <a:solidFill>
                  <a:srgbClr val="008000"/>
                </a:solidFill>
                <a:latin typeface="Times New Roman" panose="02020603050405020304" pitchFamily="18" charset="0"/>
                <a:cs typeface="Times New Roman" panose="02020603050405020304" pitchFamily="18" charset="0"/>
              </a:rPr>
              <a:t>Exception</a:t>
            </a:r>
            <a:br>
              <a:rPr lang="en-US" sz="2500" b="1" dirty="0" smtClean="0">
                <a:solidFill>
                  <a:srgbClr val="008000"/>
                </a:solidFill>
                <a:latin typeface="Times New Roman" panose="02020603050405020304" pitchFamily="18" charset="0"/>
                <a:cs typeface="Times New Roman" panose="02020603050405020304" pitchFamily="18" charset="0"/>
              </a:rPr>
            </a:br>
            <a:r>
              <a:rPr lang="en-US" sz="2500" b="1" dirty="0" smtClean="0">
                <a:solidFill>
                  <a:srgbClr val="008000"/>
                </a:solidFill>
                <a:latin typeface="Times New Roman" panose="02020603050405020304" pitchFamily="18" charset="0"/>
                <a:cs typeface="Times New Roman" panose="02020603050405020304" pitchFamily="18" charset="0"/>
              </a:rPr>
              <a:t>Tables</a:t>
            </a:r>
            <a:br>
              <a:rPr lang="en-US" sz="2500" b="1" dirty="0" smtClean="0">
                <a:solidFill>
                  <a:srgbClr val="008000"/>
                </a:solidFill>
                <a:latin typeface="Times New Roman" panose="02020603050405020304" pitchFamily="18" charset="0"/>
                <a:cs typeface="Times New Roman" panose="02020603050405020304" pitchFamily="18" charset="0"/>
              </a:rPr>
            </a:br>
            <a:r>
              <a:rPr lang="en-US" sz="2500" b="1" dirty="0">
                <a:solidFill>
                  <a:srgbClr val="008000"/>
                </a:solidFill>
                <a:latin typeface="Times New Roman" panose="02020603050405020304" pitchFamily="18" charset="0"/>
                <a:cs typeface="Times New Roman" panose="02020603050405020304" pitchFamily="18" charset="0"/>
              </a:rPr>
              <a:t>Background of </a:t>
            </a:r>
            <a:r>
              <a:rPr lang="en-US" sz="2500" b="1" dirty="0" err="1" smtClean="0">
                <a:solidFill>
                  <a:srgbClr val="008000"/>
                </a:solidFill>
                <a:latin typeface="Times New Roman" panose="02020603050405020304" pitchFamily="18" charset="0"/>
                <a:cs typeface="Times New Roman" panose="02020603050405020304" pitchFamily="18" charset="0"/>
              </a:rPr>
              <a:t>Blinkit</a:t>
            </a:r>
            <a:r>
              <a:rPr lang="en-US" sz="2500" b="1" dirty="0" smtClean="0">
                <a:solidFill>
                  <a:srgbClr val="008000"/>
                </a:solidFill>
                <a:latin typeface="Times New Roman" panose="02020603050405020304" pitchFamily="18" charset="0"/>
                <a:cs typeface="Times New Roman" panose="02020603050405020304" pitchFamily="18" charset="0"/>
              </a:rPr>
              <a:t/>
            </a:r>
            <a:br>
              <a:rPr lang="en-US" sz="2500" b="1" dirty="0" smtClean="0">
                <a:solidFill>
                  <a:srgbClr val="008000"/>
                </a:solidFill>
                <a:latin typeface="Times New Roman" panose="02020603050405020304" pitchFamily="18" charset="0"/>
                <a:cs typeface="Times New Roman" panose="02020603050405020304" pitchFamily="18" charset="0"/>
              </a:rPr>
            </a:br>
            <a:r>
              <a:rPr lang="en-US" sz="2500" b="1" dirty="0">
                <a:solidFill>
                  <a:srgbClr val="008000"/>
                </a:solidFill>
                <a:latin typeface="Times New Roman" panose="02020603050405020304" pitchFamily="18" charset="0"/>
                <a:cs typeface="Times New Roman" panose="02020603050405020304" pitchFamily="18" charset="0"/>
              </a:rPr>
              <a:t>Data </a:t>
            </a:r>
            <a:r>
              <a:rPr lang="en-US" sz="2500" b="1" dirty="0" smtClean="0">
                <a:solidFill>
                  <a:srgbClr val="008000"/>
                </a:solidFill>
                <a:latin typeface="Times New Roman" panose="02020603050405020304" pitchFamily="18" charset="0"/>
                <a:cs typeface="Times New Roman" panose="02020603050405020304" pitchFamily="18" charset="0"/>
              </a:rPr>
              <a:t>Analysis</a:t>
            </a:r>
            <a:br>
              <a:rPr lang="en-US" sz="2500" b="1" dirty="0" smtClean="0">
                <a:solidFill>
                  <a:srgbClr val="008000"/>
                </a:solidFill>
                <a:latin typeface="Times New Roman" panose="02020603050405020304" pitchFamily="18" charset="0"/>
                <a:cs typeface="Times New Roman" panose="02020603050405020304" pitchFamily="18" charset="0"/>
              </a:rPr>
            </a:br>
            <a:r>
              <a:rPr lang="en-US" sz="2500" b="1" dirty="0" smtClean="0">
                <a:solidFill>
                  <a:srgbClr val="008000"/>
                </a:solidFill>
                <a:latin typeface="Times New Roman" panose="02020603050405020304" pitchFamily="18" charset="0"/>
                <a:cs typeface="Times New Roman" panose="02020603050405020304" pitchFamily="18" charset="0"/>
              </a:rPr>
              <a:t>Roles</a:t>
            </a:r>
            <a:br>
              <a:rPr lang="en-US" sz="2500" b="1" dirty="0" smtClean="0">
                <a:solidFill>
                  <a:srgbClr val="008000"/>
                </a:solidFill>
                <a:latin typeface="Times New Roman" panose="02020603050405020304" pitchFamily="18" charset="0"/>
                <a:cs typeface="Times New Roman" panose="02020603050405020304" pitchFamily="18" charset="0"/>
              </a:rPr>
            </a:br>
            <a:r>
              <a:rPr lang="en-US" sz="2500" b="1" dirty="0" smtClean="0">
                <a:solidFill>
                  <a:srgbClr val="008000"/>
                </a:solidFill>
                <a:latin typeface="Times New Roman" panose="02020603050405020304" pitchFamily="18" charset="0"/>
                <a:cs typeface="Times New Roman" panose="02020603050405020304" pitchFamily="18" charset="0"/>
              </a:rPr>
              <a:t>Objectives</a:t>
            </a:r>
            <a:br>
              <a:rPr lang="en-US" sz="2500" b="1" dirty="0" smtClean="0">
                <a:solidFill>
                  <a:srgbClr val="008000"/>
                </a:solidFill>
                <a:latin typeface="Times New Roman" panose="02020603050405020304" pitchFamily="18" charset="0"/>
                <a:cs typeface="Times New Roman" panose="02020603050405020304" pitchFamily="18" charset="0"/>
              </a:rPr>
            </a:br>
            <a:r>
              <a:rPr lang="en-US" sz="2500" b="1" dirty="0">
                <a:solidFill>
                  <a:srgbClr val="008000"/>
                </a:solidFill>
                <a:latin typeface="Times New Roman" panose="02020603050405020304" pitchFamily="18" charset="0"/>
                <a:cs typeface="Times New Roman" panose="02020603050405020304" pitchFamily="18" charset="0"/>
              </a:rPr>
              <a:t>Operational efficiency and delivery </a:t>
            </a:r>
            <a:r>
              <a:rPr lang="en-US" sz="2500" b="1" dirty="0" smtClean="0">
                <a:solidFill>
                  <a:srgbClr val="008000"/>
                </a:solidFill>
                <a:latin typeface="Times New Roman" panose="02020603050405020304" pitchFamily="18" charset="0"/>
                <a:cs typeface="Times New Roman" panose="02020603050405020304" pitchFamily="18" charset="0"/>
              </a:rPr>
              <a:t>optimization</a:t>
            </a:r>
            <a:br>
              <a:rPr lang="en-US" sz="2500" b="1" dirty="0" smtClean="0">
                <a:solidFill>
                  <a:srgbClr val="008000"/>
                </a:solidFill>
                <a:latin typeface="Times New Roman" panose="02020603050405020304" pitchFamily="18" charset="0"/>
                <a:cs typeface="Times New Roman" panose="02020603050405020304" pitchFamily="18" charset="0"/>
              </a:rPr>
            </a:br>
            <a:r>
              <a:rPr lang="en-US" sz="2500" b="1" dirty="0">
                <a:solidFill>
                  <a:srgbClr val="008000"/>
                </a:solidFill>
                <a:latin typeface="Times New Roman" panose="02020603050405020304" pitchFamily="18" charset="0"/>
                <a:cs typeface="Times New Roman" panose="02020603050405020304" pitchFamily="18" charset="0"/>
              </a:rPr>
              <a:t>Inventory and product </a:t>
            </a:r>
            <a:r>
              <a:rPr lang="en-US" sz="2500" b="1" dirty="0" smtClean="0">
                <a:solidFill>
                  <a:srgbClr val="008000"/>
                </a:solidFill>
                <a:latin typeface="Times New Roman" panose="02020603050405020304" pitchFamily="18" charset="0"/>
                <a:cs typeface="Times New Roman" panose="02020603050405020304" pitchFamily="18" charset="0"/>
              </a:rPr>
              <a:t>management</a:t>
            </a:r>
            <a:r>
              <a:rPr lang="en-GB" sz="2500" b="1" dirty="0">
                <a:solidFill>
                  <a:srgbClr val="008000"/>
                </a:solidFill>
                <a:latin typeface="Times New Roman" panose="02020603050405020304" pitchFamily="18" charset="0"/>
                <a:cs typeface="Times New Roman" panose="02020603050405020304" pitchFamily="18" charset="0"/>
              </a:rPr>
              <a:t> </a:t>
            </a:r>
            <a:r>
              <a:rPr lang="en-GB" sz="2500" b="1" dirty="0" smtClean="0">
                <a:solidFill>
                  <a:srgbClr val="008000"/>
                </a:solidFill>
                <a:latin typeface="Times New Roman" panose="02020603050405020304" pitchFamily="18" charset="0"/>
                <a:cs typeface="Times New Roman" panose="02020603050405020304" pitchFamily="18" charset="0"/>
              </a:rPr>
              <a:t/>
            </a:r>
            <a:br>
              <a:rPr lang="en-GB" sz="2500" b="1" dirty="0" smtClean="0">
                <a:solidFill>
                  <a:srgbClr val="008000"/>
                </a:solidFill>
                <a:latin typeface="Times New Roman" panose="02020603050405020304" pitchFamily="18" charset="0"/>
                <a:cs typeface="Times New Roman" panose="02020603050405020304" pitchFamily="18" charset="0"/>
              </a:rPr>
            </a:br>
            <a:r>
              <a:rPr lang="en-GB" sz="2500" b="1" dirty="0" smtClean="0">
                <a:solidFill>
                  <a:srgbClr val="008000"/>
                </a:solidFill>
                <a:latin typeface="Times New Roman" panose="02020603050405020304" pitchFamily="18" charset="0"/>
                <a:cs typeface="Times New Roman" panose="02020603050405020304" pitchFamily="18" charset="0"/>
              </a:rPr>
              <a:t>Sales </a:t>
            </a:r>
            <a:r>
              <a:rPr lang="en-GB" sz="2500" b="1" dirty="0">
                <a:solidFill>
                  <a:srgbClr val="008000"/>
                </a:solidFill>
                <a:latin typeface="Times New Roman" panose="02020603050405020304" pitchFamily="18" charset="0"/>
                <a:cs typeface="Times New Roman" panose="02020603050405020304" pitchFamily="18" charset="0"/>
              </a:rPr>
              <a:t>and revenue </a:t>
            </a:r>
            <a:r>
              <a:rPr lang="en-GB" sz="2500" b="1" dirty="0" smtClean="0">
                <a:solidFill>
                  <a:srgbClr val="008000"/>
                </a:solidFill>
                <a:latin typeface="Times New Roman" panose="02020603050405020304" pitchFamily="18" charset="0"/>
                <a:cs typeface="Times New Roman" panose="02020603050405020304" pitchFamily="18" charset="0"/>
              </a:rPr>
              <a:t>analysis</a:t>
            </a:r>
            <a:br>
              <a:rPr lang="en-GB" sz="2500" b="1" dirty="0" smtClean="0">
                <a:solidFill>
                  <a:srgbClr val="008000"/>
                </a:solidFill>
                <a:latin typeface="Times New Roman" panose="02020603050405020304" pitchFamily="18" charset="0"/>
                <a:cs typeface="Times New Roman" panose="02020603050405020304" pitchFamily="18" charset="0"/>
              </a:rPr>
            </a:br>
            <a:r>
              <a:rPr lang="en-US" sz="2500" b="1">
                <a:solidFill>
                  <a:srgbClr val="008000"/>
                </a:solidFill>
                <a:latin typeface="Times New Roman" panose="02020603050405020304" pitchFamily="18" charset="0"/>
                <a:cs typeface="Times New Roman" panose="02020603050405020304" pitchFamily="18" charset="0"/>
              </a:rPr>
              <a:t>Customer behavior and </a:t>
            </a:r>
            <a:r>
              <a:rPr lang="en-US" sz="2500" b="1" smtClean="0">
                <a:solidFill>
                  <a:srgbClr val="008000"/>
                </a:solidFill>
                <a:latin typeface="Times New Roman" panose="02020603050405020304" pitchFamily="18" charset="0"/>
                <a:cs typeface="Times New Roman" panose="02020603050405020304" pitchFamily="18" charset="0"/>
              </a:rPr>
              <a:t>retention</a:t>
            </a:r>
            <a:br>
              <a:rPr lang="en-US" sz="2500" b="1" smtClean="0">
                <a:solidFill>
                  <a:srgbClr val="008000"/>
                </a:solidFill>
                <a:latin typeface="Times New Roman" panose="02020603050405020304" pitchFamily="18" charset="0"/>
                <a:cs typeface="Times New Roman" panose="02020603050405020304" pitchFamily="18" charset="0"/>
              </a:rPr>
            </a:br>
            <a:r>
              <a:rPr lang="en-US" sz="2500" b="1">
                <a:solidFill>
                  <a:srgbClr val="008000"/>
                </a:solidFill>
                <a:latin typeface="Times New Roman" panose="02020603050405020304" pitchFamily="18" charset="0"/>
                <a:cs typeface="Times New Roman" panose="02020603050405020304" pitchFamily="18" charset="0"/>
              </a:rPr>
              <a:t>Customer feedback and </a:t>
            </a:r>
            <a:r>
              <a:rPr lang="en-US" sz="2500" b="1" smtClean="0">
                <a:solidFill>
                  <a:srgbClr val="008000"/>
                </a:solidFill>
                <a:latin typeface="Times New Roman" panose="02020603050405020304" pitchFamily="18" charset="0"/>
                <a:cs typeface="Times New Roman" panose="02020603050405020304" pitchFamily="18" charset="0"/>
              </a:rPr>
              <a:t>sentiment</a:t>
            </a:r>
            <a:br>
              <a:rPr lang="en-US" sz="2500" b="1" smtClean="0">
                <a:solidFill>
                  <a:srgbClr val="008000"/>
                </a:solidFill>
                <a:latin typeface="Times New Roman" panose="02020603050405020304" pitchFamily="18" charset="0"/>
                <a:cs typeface="Times New Roman" panose="02020603050405020304" pitchFamily="18" charset="0"/>
              </a:rPr>
            </a:br>
            <a:r>
              <a:rPr lang="en-US" sz="2500" b="1">
                <a:solidFill>
                  <a:srgbClr val="008000"/>
                </a:solidFill>
                <a:latin typeface="Times New Roman" panose="02020603050405020304" pitchFamily="18" charset="0"/>
                <a:cs typeface="Times New Roman" panose="02020603050405020304" pitchFamily="18" charset="0"/>
              </a:rPr>
              <a:t>Marketing </a:t>
            </a:r>
            <a:r>
              <a:rPr lang="en-US" sz="2500" b="1" smtClean="0">
                <a:solidFill>
                  <a:srgbClr val="008000"/>
                </a:solidFill>
                <a:latin typeface="Times New Roman" panose="02020603050405020304" pitchFamily="18" charset="0"/>
                <a:cs typeface="Times New Roman" panose="02020603050405020304" pitchFamily="18" charset="0"/>
              </a:rPr>
              <a:t>performance</a:t>
            </a:r>
            <a:br>
              <a:rPr lang="en-US" sz="2500" b="1" smtClean="0">
                <a:solidFill>
                  <a:srgbClr val="008000"/>
                </a:solidFill>
                <a:latin typeface="Times New Roman" panose="02020603050405020304" pitchFamily="18" charset="0"/>
                <a:cs typeface="Times New Roman" panose="02020603050405020304" pitchFamily="18" charset="0"/>
              </a:rPr>
            </a:br>
            <a:r>
              <a:rPr lang="en-US" sz="2500" b="1">
                <a:solidFill>
                  <a:srgbClr val="008000"/>
                </a:solidFill>
                <a:latin typeface="Times New Roman" panose="02020603050405020304" pitchFamily="18" charset="0"/>
                <a:cs typeface="Times New Roman" panose="02020603050405020304" pitchFamily="18" charset="0"/>
              </a:rPr>
              <a:t>Product-level analysis </a:t>
            </a:r>
            <a:r>
              <a:rPr lang="en-US" sz="2500" b="1" smtClean="0">
                <a:solidFill>
                  <a:srgbClr val="008000"/>
                </a:solidFill>
                <a:latin typeface="Times New Roman" panose="02020603050405020304" pitchFamily="18" charset="0"/>
                <a:cs typeface="Times New Roman" panose="02020603050405020304" pitchFamily="18" charset="0"/>
              </a:rPr>
              <a:t/>
            </a:r>
            <a:br>
              <a:rPr lang="en-US" sz="2500" b="1" smtClean="0">
                <a:solidFill>
                  <a:srgbClr val="008000"/>
                </a:solidFill>
                <a:latin typeface="Times New Roman" panose="02020603050405020304" pitchFamily="18" charset="0"/>
                <a:cs typeface="Times New Roman" panose="02020603050405020304" pitchFamily="18" charset="0"/>
              </a:rPr>
            </a:br>
            <a:r>
              <a:rPr lang="en-US" sz="2500" b="1" smtClean="0">
                <a:solidFill>
                  <a:srgbClr val="008000"/>
                </a:solidFill>
                <a:latin typeface="Times New Roman" panose="02020603050405020304" pitchFamily="18" charset="0"/>
                <a:cs typeface="Times New Roman" panose="02020603050405020304" pitchFamily="18" charset="0"/>
              </a:rPr>
              <a:t>Conclusion</a:t>
            </a:r>
            <a:r>
              <a:rPr lang="en-GB" sz="2500" b="1">
                <a:solidFill>
                  <a:srgbClr val="008000"/>
                </a:solidFill>
                <a:latin typeface="Times New Roman" panose="02020603050405020304" pitchFamily="18" charset="0"/>
                <a:cs typeface="Times New Roman" panose="02020603050405020304" pitchFamily="18" charset="0"/>
              </a:rPr>
              <a:t/>
            </a:r>
            <a:br>
              <a:rPr lang="en-GB" sz="2500" b="1">
                <a:solidFill>
                  <a:srgbClr val="008000"/>
                </a:solidFill>
                <a:latin typeface="Times New Roman" panose="02020603050405020304" pitchFamily="18" charset="0"/>
                <a:cs typeface="Times New Roman" panose="02020603050405020304" pitchFamily="18" charset="0"/>
              </a:rPr>
            </a:br>
            <a:r>
              <a:rPr lang="en-US" sz="1600" b="1">
                <a:solidFill>
                  <a:srgbClr val="008000"/>
                </a:solidFill>
                <a:latin typeface="Times New Roman" panose="02020603050405020304" pitchFamily="18" charset="0"/>
                <a:cs typeface="Times New Roman" panose="02020603050405020304" pitchFamily="18" charset="0"/>
              </a:rPr>
              <a:t/>
            </a:r>
            <a:br>
              <a:rPr lang="en-US" sz="1600" b="1">
                <a:solidFill>
                  <a:srgbClr val="008000"/>
                </a:solidFill>
                <a:latin typeface="Times New Roman" panose="02020603050405020304" pitchFamily="18" charset="0"/>
                <a:cs typeface="Times New Roman" panose="02020603050405020304" pitchFamily="18" charset="0"/>
              </a:rPr>
            </a:br>
            <a:r>
              <a:rPr lang="en-US" sz="1600" b="1">
                <a:solidFill>
                  <a:srgbClr val="00B050"/>
                </a:solidFill>
                <a:latin typeface="Times New Roman" panose="02020603050405020304" pitchFamily="18" charset="0"/>
                <a:cs typeface="Times New Roman" panose="02020603050405020304" pitchFamily="18" charset="0"/>
              </a:rPr>
              <a:t/>
            </a:r>
            <a:br>
              <a:rPr lang="en-US" sz="1600" b="1">
                <a:solidFill>
                  <a:srgbClr val="00B050"/>
                </a:solidFill>
                <a:latin typeface="Times New Roman" panose="02020603050405020304" pitchFamily="18" charset="0"/>
                <a:cs typeface="Times New Roman" panose="02020603050405020304" pitchFamily="18" charset="0"/>
              </a:rPr>
            </a:br>
            <a:r>
              <a:rPr lang="en-US" sz="1600" b="1" smtClean="0">
                <a:solidFill>
                  <a:srgbClr val="0C6E26"/>
                </a:solidFill>
              </a:rPr>
              <a:t/>
            </a:r>
            <a:br>
              <a:rPr lang="en-US" sz="1600" b="1" smtClean="0">
                <a:solidFill>
                  <a:srgbClr val="0C6E26"/>
                </a:solidFill>
              </a:rPr>
            </a:br>
            <a:r>
              <a:rPr lang="en-US" sz="1600" b="1" smtClean="0"/>
              <a:t/>
            </a:r>
            <a:br>
              <a:rPr lang="en-US" sz="1600" b="1" smtClean="0"/>
            </a:br>
            <a:endParaRPr lang="en-GB" sz="1600" b="1"/>
          </a:p>
        </p:txBody>
      </p:sp>
    </p:spTree>
    <p:extLst>
      <p:ext uri="{BB962C8B-B14F-4D97-AF65-F5344CB8AC3E}">
        <p14:creationId xmlns:p14="http://schemas.microsoft.com/office/powerpoint/2010/main" val="1873185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5072"/>
            <a:ext cx="4271750" cy="4972928"/>
          </a:xfrm>
          <a:solidFill>
            <a:srgbClr val="FFFF66"/>
          </a:solidFill>
        </p:spPr>
        <p:txBody>
          <a:bodyPr anchor="ctr">
            <a:normAutofit fontScale="92500"/>
          </a:bodyPr>
          <a:lstStyle/>
          <a:p>
            <a:pPr marL="0" indent="0" algn="ctr">
              <a:buNone/>
            </a:pPr>
            <a:r>
              <a:rPr lang="en-US" sz="6500" b="1" dirty="0">
                <a:solidFill>
                  <a:srgbClr val="008000"/>
                </a:solidFill>
                <a:latin typeface="Times New Roman" panose="02020603050405020304" pitchFamily="18" charset="0"/>
                <a:cs typeface="Times New Roman" panose="02020603050405020304" pitchFamily="18" charset="0"/>
              </a:rPr>
              <a:t>328 </a:t>
            </a:r>
          </a:p>
          <a:p>
            <a:pPr marL="0" indent="0" algn="ctr">
              <a:buNone/>
            </a:pPr>
            <a:r>
              <a:rPr lang="en-US" sz="6500" dirty="0">
                <a:solidFill>
                  <a:srgbClr val="008000"/>
                </a:solidFill>
                <a:latin typeface="Times New Roman" panose="02020603050405020304" pitchFamily="18" charset="0"/>
                <a:cs typeface="Times New Roman" panose="02020603050405020304" pitchFamily="18" charset="0"/>
              </a:rPr>
              <a:t>customers churned recently from </a:t>
            </a:r>
            <a:r>
              <a:rPr lang="en-US" sz="6500" dirty="0" err="1">
                <a:solidFill>
                  <a:srgbClr val="008000"/>
                </a:solidFill>
                <a:latin typeface="Times New Roman" panose="02020603050405020304" pitchFamily="18" charset="0"/>
                <a:cs typeface="Times New Roman" panose="02020603050405020304" pitchFamily="18" charset="0"/>
              </a:rPr>
              <a:t>Blinkit</a:t>
            </a:r>
            <a:endParaRPr lang="en-GB" sz="6500" dirty="0">
              <a:solidFill>
                <a:srgbClr val="008000"/>
              </a:solidFill>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Title 1"/>
          <p:cNvSpPr>
            <a:spLocks noGrp="1"/>
          </p:cNvSpPr>
          <p:nvPr>
            <p:ph type="title"/>
          </p:nvPr>
        </p:nvSpPr>
        <p:spPr>
          <a:xfrm>
            <a:off x="-1" y="0"/>
            <a:ext cx="12192001" cy="1325563"/>
          </a:xfrm>
          <a:solidFill>
            <a:srgbClr val="FFC000"/>
          </a:solidFill>
        </p:spPr>
        <p:txBody>
          <a:bodyPr>
            <a:normAutofit/>
          </a:bodyPr>
          <a:lstStyle/>
          <a:p>
            <a:r>
              <a:rPr lang="en-US" b="1" dirty="0">
                <a:solidFill>
                  <a:srgbClr val="0C6E26"/>
                </a:solidFill>
                <a:latin typeface="Times New Roman" panose="02020603050405020304" pitchFamily="18" charset="0"/>
                <a:cs typeface="Times New Roman" panose="02020603050405020304" pitchFamily="18" charset="0"/>
              </a:rPr>
              <a:t>Customer behavior and retention </a:t>
            </a:r>
            <a:r>
              <a:rPr lang="en-US" b="1" dirty="0" smtClean="0">
                <a:solidFill>
                  <a:srgbClr val="0C6E26"/>
                </a:solidFill>
                <a:latin typeface="Times New Roman" panose="02020603050405020304" pitchFamily="18" charset="0"/>
                <a:cs typeface="Times New Roman" panose="02020603050405020304" pitchFamily="18" charset="0"/>
              </a:rPr>
              <a:t/>
            </a:r>
            <a:br>
              <a:rPr lang="en-US" b="1" dirty="0" smtClean="0">
                <a:solidFill>
                  <a:srgbClr val="0C6E26"/>
                </a:solidFill>
                <a:latin typeface="Times New Roman" panose="02020603050405020304" pitchFamily="18" charset="0"/>
                <a:cs typeface="Times New Roman" panose="02020603050405020304" pitchFamily="18" charset="0"/>
              </a:rPr>
            </a:br>
            <a:r>
              <a:rPr lang="en-US" b="1" dirty="0" smtClean="0">
                <a:solidFill>
                  <a:srgbClr val="0C6E26"/>
                </a:solidFill>
                <a:latin typeface="Times New Roman" panose="02020603050405020304" pitchFamily="18" charset="0"/>
                <a:cs typeface="Times New Roman" panose="02020603050405020304" pitchFamily="18" charset="0"/>
              </a:rPr>
              <a:t>(</a:t>
            </a:r>
            <a:r>
              <a:rPr lang="en-US" b="1" dirty="0">
                <a:solidFill>
                  <a:srgbClr val="0C6E26"/>
                </a:solidFill>
                <a:latin typeface="Times New Roman" panose="02020603050405020304" pitchFamily="18" charset="0"/>
                <a:cs typeface="Times New Roman" panose="02020603050405020304" pitchFamily="18" charset="0"/>
              </a:rPr>
              <a:t>Role: Consumer Analyst)</a:t>
            </a:r>
            <a:endParaRPr lang="en-GB" b="1" dirty="0">
              <a:solidFill>
                <a:srgbClr val="0C6E26"/>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12191999"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just">
              <a:buNone/>
            </a:pPr>
            <a:r>
              <a:rPr lang="en-US" sz="3200" b="1" dirty="0" smtClean="0">
                <a:solidFill>
                  <a:srgbClr val="FFFF00"/>
                </a:solidFill>
                <a:latin typeface="Times New Roman" panose="02020603050405020304" pitchFamily="18" charset="0"/>
                <a:cs typeface="Times New Roman" panose="02020603050405020304" pitchFamily="18" charset="0"/>
              </a:rPr>
              <a:t>Churned customers</a:t>
            </a:r>
            <a:endParaRPr lang="en-US" sz="3000" b="1" dirty="0">
              <a:solidFill>
                <a:srgbClr val="FFFF00"/>
              </a:solidFill>
              <a:latin typeface="Times New Roman" panose="02020603050405020304" pitchFamily="18" charset="0"/>
              <a:cs typeface="Times New Roman" panose="02020603050405020304" pitchFamily="18"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682" y="1885072"/>
            <a:ext cx="8082318" cy="497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35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825624"/>
            <a:ext cx="6646460" cy="5032375"/>
          </a:xfrm>
          <a:solidFill>
            <a:srgbClr val="FFFF66"/>
          </a:solidFill>
        </p:spPr>
        <p:txBody>
          <a:bodyPr/>
          <a:lstStyle/>
          <a:p>
            <a:pPr marL="0" indent="0">
              <a:buNone/>
            </a:pPr>
            <a:r>
              <a:rPr lang="en-US" dirty="0">
                <a:latin typeface="Times New Roman" panose="02020603050405020304" pitchFamily="18" charset="0"/>
                <a:cs typeface="Times New Roman" panose="02020603050405020304" pitchFamily="18" charset="0"/>
              </a:rPr>
              <a:t>The following areas have the maximum number of loyal customers of </a:t>
            </a:r>
            <a:r>
              <a:rPr lang="en-US" dirty="0" err="1">
                <a:latin typeface="Times New Roman" panose="02020603050405020304" pitchFamily="18" charset="0"/>
                <a:cs typeface="Times New Roman" panose="02020603050405020304" pitchFamily="18" charset="0"/>
              </a:rPr>
              <a:t>Blinkit</a:t>
            </a:r>
            <a:r>
              <a:rPr lang="en-US"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Title 1"/>
          <p:cNvSpPr>
            <a:spLocks noGrp="1"/>
          </p:cNvSpPr>
          <p:nvPr>
            <p:ph type="title"/>
          </p:nvPr>
        </p:nvSpPr>
        <p:spPr>
          <a:xfrm>
            <a:off x="-1" y="0"/>
            <a:ext cx="12192001" cy="1325563"/>
          </a:xfrm>
          <a:solidFill>
            <a:srgbClr val="FFC000"/>
          </a:solidFill>
        </p:spPr>
        <p:txBody>
          <a:bodyPr>
            <a:normAutofit/>
          </a:bodyPr>
          <a:lstStyle/>
          <a:p>
            <a:r>
              <a:rPr lang="en-US" b="1" dirty="0">
                <a:solidFill>
                  <a:srgbClr val="0C6E26"/>
                </a:solidFill>
                <a:latin typeface="Times New Roman" panose="02020603050405020304" pitchFamily="18" charset="0"/>
                <a:cs typeface="Times New Roman" panose="02020603050405020304" pitchFamily="18" charset="0"/>
              </a:rPr>
              <a:t>Customer behavior and retention </a:t>
            </a:r>
            <a:r>
              <a:rPr lang="en-US" b="1" dirty="0" smtClean="0">
                <a:solidFill>
                  <a:srgbClr val="0C6E26"/>
                </a:solidFill>
                <a:latin typeface="Times New Roman" panose="02020603050405020304" pitchFamily="18" charset="0"/>
                <a:cs typeface="Times New Roman" panose="02020603050405020304" pitchFamily="18" charset="0"/>
              </a:rPr>
              <a:t/>
            </a:r>
            <a:br>
              <a:rPr lang="en-US" b="1" dirty="0" smtClean="0">
                <a:solidFill>
                  <a:srgbClr val="0C6E26"/>
                </a:solidFill>
                <a:latin typeface="Times New Roman" panose="02020603050405020304" pitchFamily="18" charset="0"/>
                <a:cs typeface="Times New Roman" panose="02020603050405020304" pitchFamily="18" charset="0"/>
              </a:rPr>
            </a:br>
            <a:r>
              <a:rPr lang="en-US" b="1" dirty="0" smtClean="0">
                <a:solidFill>
                  <a:srgbClr val="0C6E26"/>
                </a:solidFill>
                <a:latin typeface="Times New Roman" panose="02020603050405020304" pitchFamily="18" charset="0"/>
                <a:cs typeface="Times New Roman" panose="02020603050405020304" pitchFamily="18" charset="0"/>
              </a:rPr>
              <a:t>(</a:t>
            </a:r>
            <a:r>
              <a:rPr lang="en-US" b="1" dirty="0">
                <a:solidFill>
                  <a:srgbClr val="0C6E26"/>
                </a:solidFill>
                <a:latin typeface="Times New Roman" panose="02020603050405020304" pitchFamily="18" charset="0"/>
                <a:cs typeface="Times New Roman" panose="02020603050405020304" pitchFamily="18" charset="0"/>
              </a:rPr>
              <a:t>Role: Consumer Analyst)</a:t>
            </a:r>
            <a:endParaRPr lang="en-GB" b="1" dirty="0">
              <a:solidFill>
                <a:srgbClr val="0C6E26"/>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6646459"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just">
              <a:buNone/>
            </a:pPr>
            <a:r>
              <a:rPr lang="en-US" sz="3200" b="1" dirty="0" smtClean="0">
                <a:solidFill>
                  <a:srgbClr val="FFFF00"/>
                </a:solidFill>
                <a:latin typeface="Times New Roman" panose="02020603050405020304" pitchFamily="18" charset="0"/>
                <a:cs typeface="Times New Roman" panose="02020603050405020304" pitchFamily="18" charset="0"/>
              </a:rPr>
              <a:t>Loyal</a:t>
            </a:r>
            <a:r>
              <a:rPr lang="en-US" sz="3200" b="1" dirty="0" smtClean="0">
                <a:solidFill>
                  <a:srgbClr val="FFFF00"/>
                </a:solidFill>
                <a:latin typeface="Times New Roman" panose="02020603050405020304" pitchFamily="18" charset="0"/>
                <a:cs typeface="Times New Roman" panose="02020603050405020304" pitchFamily="18" charset="0"/>
              </a:rPr>
              <a:t> </a:t>
            </a:r>
            <a:r>
              <a:rPr lang="en-US" sz="3200" b="1" dirty="0" smtClean="0">
                <a:solidFill>
                  <a:srgbClr val="FFFF00"/>
                </a:solidFill>
                <a:latin typeface="Times New Roman" panose="02020603050405020304" pitchFamily="18" charset="0"/>
                <a:cs typeface="Times New Roman" panose="02020603050405020304" pitchFamily="18" charset="0"/>
              </a:rPr>
              <a:t>customers</a:t>
            </a:r>
            <a:endParaRPr lang="en-US" sz="3000" b="1" dirty="0">
              <a:solidFill>
                <a:srgbClr val="FFFF00"/>
              </a:solidFill>
              <a:latin typeface="Times New Roman" panose="02020603050405020304" pitchFamily="18" charset="0"/>
              <a:cs typeface="Times New Roman" panose="02020603050405020304" pitchFamily="18" charset="0"/>
            </a:endParaRPr>
          </a:p>
        </p:txBody>
      </p:sp>
      <p:graphicFrame>
        <p:nvGraphicFramePr>
          <p:cNvPr id="6" name="Chart 5"/>
          <p:cNvGraphicFramePr/>
          <p:nvPr>
            <p:extLst>
              <p:ext uri="{D42A27DB-BD31-4B8C-83A1-F6EECF244321}">
                <p14:modId xmlns:p14="http://schemas.microsoft.com/office/powerpoint/2010/main" val="3934893638"/>
              </p:ext>
            </p:extLst>
          </p:nvPr>
        </p:nvGraphicFramePr>
        <p:xfrm>
          <a:off x="-2" y="2821675"/>
          <a:ext cx="6646461" cy="4036324"/>
        </p:xfrm>
        <a:graphic>
          <a:graphicData uri="http://schemas.openxmlformats.org/drawingml/2006/chart">
            <c:chart xmlns:c="http://schemas.openxmlformats.org/drawingml/2006/chart" xmlns:r="http://schemas.openxmlformats.org/officeDocument/2006/relationships" r:id="rId2"/>
          </a:graphicData>
        </a:graphic>
      </p:graphicFrame>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084"/>
          <a:stretch/>
        </p:blipFill>
        <p:spPr bwMode="auto">
          <a:xfrm>
            <a:off x="6646460" y="1325564"/>
            <a:ext cx="5545540" cy="5361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978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885072"/>
            <a:ext cx="6646461" cy="4972928"/>
          </a:xfrm>
          <a:solidFill>
            <a:srgbClr val="FFFF66"/>
          </a:solidFill>
        </p:spPr>
        <p:txBody>
          <a:bodyPr anchor="ctr"/>
          <a:lstStyle/>
          <a:p>
            <a:pPr marL="0" indent="0" algn="ctr">
              <a:buNone/>
            </a:pPr>
            <a:r>
              <a:rPr lang="en-US" sz="6500" b="1" dirty="0" smtClean="0">
                <a:solidFill>
                  <a:srgbClr val="008000"/>
                </a:solidFill>
              </a:rPr>
              <a:t>3.34</a:t>
            </a:r>
          </a:p>
          <a:p>
            <a:pPr marL="0" indent="0" algn="ctr">
              <a:buNone/>
            </a:pPr>
            <a:r>
              <a:rPr lang="en-US" b="1" dirty="0" smtClean="0">
                <a:solidFill>
                  <a:srgbClr val="008000"/>
                </a:solidFill>
              </a:rPr>
              <a:t>Average </a:t>
            </a:r>
            <a:r>
              <a:rPr lang="en-US" b="1" dirty="0">
                <a:solidFill>
                  <a:srgbClr val="008000"/>
                </a:solidFill>
              </a:rPr>
              <a:t>rating of delivery services</a:t>
            </a:r>
            <a:r>
              <a:rPr lang="en-US" b="1" dirty="0" smtClean="0">
                <a:solidFill>
                  <a:srgbClr val="008000"/>
                </a:solidFill>
              </a:rPr>
              <a:t> </a:t>
            </a:r>
            <a:r>
              <a:rPr lang="en-US" b="1" dirty="0">
                <a:solidFill>
                  <a:srgbClr val="008000"/>
                </a:solidFill>
              </a:rPr>
              <a:t>out of </a:t>
            </a:r>
            <a:r>
              <a:rPr lang="en-US" b="1" dirty="0" smtClean="0">
                <a:solidFill>
                  <a:srgbClr val="008000"/>
                </a:solidFill>
              </a:rPr>
              <a:t>5</a:t>
            </a:r>
            <a:endParaRPr lang="en-GB" b="1" dirty="0">
              <a:solidFill>
                <a:srgbClr val="008000"/>
              </a:solidFill>
            </a:endParaRPr>
          </a:p>
        </p:txBody>
      </p:sp>
      <p:sp>
        <p:nvSpPr>
          <p:cNvPr id="4" name="Title 1"/>
          <p:cNvSpPr>
            <a:spLocks noGrp="1"/>
          </p:cNvSpPr>
          <p:nvPr>
            <p:ph type="title"/>
          </p:nvPr>
        </p:nvSpPr>
        <p:spPr>
          <a:xfrm>
            <a:off x="-1" y="0"/>
            <a:ext cx="12192001" cy="1325563"/>
          </a:xfrm>
          <a:solidFill>
            <a:srgbClr val="FFC000"/>
          </a:solidFill>
        </p:spPr>
        <p:txBody>
          <a:bodyPr anchor="t">
            <a:noAutofit/>
          </a:bodyPr>
          <a:lstStyle/>
          <a:p>
            <a:r>
              <a:rPr lang="en-US" b="1" dirty="0">
                <a:solidFill>
                  <a:srgbClr val="008000"/>
                </a:solidFill>
                <a:latin typeface="Times New Roman" panose="02020603050405020304" pitchFamily="18" charset="0"/>
                <a:cs typeface="Times New Roman" panose="02020603050405020304" pitchFamily="18" charset="0"/>
              </a:rPr>
              <a:t>Customer feedback and sentiment </a:t>
            </a:r>
            <a:r>
              <a:rPr lang="en-US" b="1" dirty="0" smtClean="0">
                <a:solidFill>
                  <a:srgbClr val="008000"/>
                </a:solidFill>
                <a:latin typeface="Times New Roman" panose="02020603050405020304" pitchFamily="18" charset="0"/>
                <a:cs typeface="Times New Roman" panose="02020603050405020304" pitchFamily="18" charset="0"/>
              </a:rPr>
              <a:t/>
            </a:r>
            <a:br>
              <a:rPr lang="en-US" b="1" dirty="0" smtClean="0">
                <a:solidFill>
                  <a:srgbClr val="008000"/>
                </a:solidFill>
                <a:latin typeface="Times New Roman" panose="02020603050405020304" pitchFamily="18" charset="0"/>
                <a:cs typeface="Times New Roman" panose="02020603050405020304" pitchFamily="18" charset="0"/>
              </a:rPr>
            </a:br>
            <a:r>
              <a:rPr lang="en-US" b="1" dirty="0" smtClean="0">
                <a:solidFill>
                  <a:srgbClr val="008000"/>
                </a:solidFill>
                <a:latin typeface="Times New Roman" panose="02020603050405020304" pitchFamily="18" charset="0"/>
                <a:cs typeface="Times New Roman" panose="02020603050405020304" pitchFamily="18" charset="0"/>
              </a:rPr>
              <a:t>(</a:t>
            </a:r>
            <a:r>
              <a:rPr lang="en-US" b="1" dirty="0">
                <a:solidFill>
                  <a:srgbClr val="008000"/>
                </a:solidFill>
                <a:latin typeface="Times New Roman" panose="02020603050405020304" pitchFamily="18" charset="0"/>
                <a:cs typeface="Times New Roman" panose="02020603050405020304" pitchFamily="18" charset="0"/>
              </a:rPr>
              <a:t>Role: Service Analyst)</a:t>
            </a:r>
            <a:r>
              <a:rPr lang="en-GB" dirty="0">
                <a:latin typeface="Times New Roman" panose="02020603050405020304" pitchFamily="18" charset="0"/>
                <a:cs typeface="Times New Roman" panose="02020603050405020304" pitchFamily="18" charset="0"/>
              </a:rPr>
              <a:t/>
            </a:r>
            <a:br>
              <a:rPr lang="en-GB" dirty="0">
                <a:latin typeface="Times New Roman" panose="02020603050405020304" pitchFamily="18" charset="0"/>
                <a:cs typeface="Times New Roman" panose="02020603050405020304" pitchFamily="18" charset="0"/>
              </a:rPr>
            </a:br>
            <a:endParaRPr lang="en-GB" b="1" dirty="0">
              <a:solidFill>
                <a:srgbClr val="0C6E26"/>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6646459"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3200" b="1" dirty="0">
                <a:solidFill>
                  <a:srgbClr val="FFFF00"/>
                </a:solidFill>
                <a:latin typeface="Times New Roman" panose="02020603050405020304" pitchFamily="18" charset="0"/>
                <a:cs typeface="Times New Roman" panose="02020603050405020304" pitchFamily="18" charset="0"/>
              </a:rPr>
              <a:t>Rating to delivery services</a:t>
            </a:r>
            <a:endParaRPr lang="en-GB" sz="3200" b="1" dirty="0">
              <a:solidFill>
                <a:srgbClr val="FFFF00"/>
              </a:solidFill>
              <a:latin typeface="Times New Roman" panose="02020603050405020304" pitchFamily="18" charset="0"/>
              <a:cs typeface="Times New Roman" panose="02020603050405020304" pitchFamily="18"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460" y="1325564"/>
            <a:ext cx="5545540" cy="3246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7348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5072"/>
            <a:ext cx="7219666" cy="4972928"/>
          </a:xfrm>
          <a:solidFill>
            <a:srgbClr val="FFFF66"/>
          </a:solidFill>
        </p:spPr>
        <p:txBody>
          <a:bodyPr/>
          <a:lstStyle/>
          <a:p>
            <a:pPr marL="0" indent="0">
              <a:buNone/>
            </a:pPr>
            <a:r>
              <a:rPr lang="en-US" dirty="0">
                <a:latin typeface="Times New Roman" panose="02020603050405020304" pitchFamily="18" charset="0"/>
                <a:cs typeface="Times New Roman" panose="02020603050405020304" pitchFamily="18" charset="0"/>
              </a:rPr>
              <a:t>The following service categories have the most negative sentiments</a:t>
            </a:r>
            <a:r>
              <a:rPr lang="en-US" dirty="0" smtClean="0">
                <a:latin typeface="Times New Roman" panose="02020603050405020304" pitchFamily="18" charset="0"/>
                <a:cs typeface="Times New Roman" panose="02020603050405020304" pitchFamily="18" charset="0"/>
              </a:rPr>
              <a:t>:</a:t>
            </a:r>
          </a:p>
          <a:p>
            <a:pPr marL="0" indent="0">
              <a:buNone/>
            </a:pP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 y="0"/>
            <a:ext cx="12192001" cy="1325563"/>
          </a:xfrm>
          <a:solidFill>
            <a:srgbClr val="FFC000"/>
          </a:solidFill>
        </p:spPr>
        <p:txBody>
          <a:bodyPr anchor="t">
            <a:noAutofit/>
          </a:bodyPr>
          <a:lstStyle/>
          <a:p>
            <a:r>
              <a:rPr lang="en-US" b="1" dirty="0">
                <a:solidFill>
                  <a:srgbClr val="008000"/>
                </a:solidFill>
                <a:latin typeface="Times New Roman" panose="02020603050405020304" pitchFamily="18" charset="0"/>
                <a:cs typeface="Times New Roman" panose="02020603050405020304" pitchFamily="18" charset="0"/>
              </a:rPr>
              <a:t>Customer feedback and sentiment </a:t>
            </a:r>
            <a:r>
              <a:rPr lang="en-US" b="1" dirty="0" smtClean="0">
                <a:solidFill>
                  <a:srgbClr val="008000"/>
                </a:solidFill>
                <a:latin typeface="Times New Roman" panose="02020603050405020304" pitchFamily="18" charset="0"/>
                <a:cs typeface="Times New Roman" panose="02020603050405020304" pitchFamily="18" charset="0"/>
              </a:rPr>
              <a:t/>
            </a:r>
            <a:br>
              <a:rPr lang="en-US" b="1" dirty="0" smtClean="0">
                <a:solidFill>
                  <a:srgbClr val="008000"/>
                </a:solidFill>
                <a:latin typeface="Times New Roman" panose="02020603050405020304" pitchFamily="18" charset="0"/>
                <a:cs typeface="Times New Roman" panose="02020603050405020304" pitchFamily="18" charset="0"/>
              </a:rPr>
            </a:br>
            <a:r>
              <a:rPr lang="en-US" b="1" dirty="0" smtClean="0">
                <a:solidFill>
                  <a:srgbClr val="008000"/>
                </a:solidFill>
                <a:latin typeface="Times New Roman" panose="02020603050405020304" pitchFamily="18" charset="0"/>
                <a:cs typeface="Times New Roman" panose="02020603050405020304" pitchFamily="18" charset="0"/>
              </a:rPr>
              <a:t>(</a:t>
            </a:r>
            <a:r>
              <a:rPr lang="en-US" b="1" dirty="0">
                <a:solidFill>
                  <a:srgbClr val="008000"/>
                </a:solidFill>
                <a:latin typeface="Times New Roman" panose="02020603050405020304" pitchFamily="18" charset="0"/>
                <a:cs typeface="Times New Roman" panose="02020603050405020304" pitchFamily="18" charset="0"/>
              </a:rPr>
              <a:t>Role: Service Analyst)</a:t>
            </a:r>
            <a:r>
              <a:rPr lang="en-GB" dirty="0">
                <a:latin typeface="Times New Roman" panose="02020603050405020304" pitchFamily="18" charset="0"/>
                <a:cs typeface="Times New Roman" panose="02020603050405020304" pitchFamily="18" charset="0"/>
              </a:rPr>
              <a:t/>
            </a:r>
            <a:br>
              <a:rPr lang="en-GB" dirty="0">
                <a:latin typeface="Times New Roman" panose="02020603050405020304" pitchFamily="18" charset="0"/>
                <a:cs typeface="Times New Roman" panose="02020603050405020304" pitchFamily="18" charset="0"/>
              </a:rPr>
            </a:br>
            <a:endParaRPr lang="en-GB" b="1" dirty="0">
              <a:solidFill>
                <a:srgbClr val="0C6E26"/>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7219665"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3200" b="1" dirty="0">
                <a:solidFill>
                  <a:srgbClr val="FFFF00"/>
                </a:solidFill>
              </a:rPr>
              <a:t>S</a:t>
            </a:r>
            <a:r>
              <a:rPr lang="en-US" sz="3200" b="1" dirty="0" smtClean="0">
                <a:solidFill>
                  <a:srgbClr val="FFFF00"/>
                </a:solidFill>
              </a:rPr>
              <a:t>ervice categories</a:t>
            </a:r>
            <a:endParaRPr lang="en-GB" sz="3200" b="1" dirty="0">
              <a:solidFill>
                <a:srgbClr val="FFFF00"/>
              </a:solidFill>
              <a:latin typeface="Times New Roman" panose="02020603050405020304" pitchFamily="18" charset="0"/>
              <a:cs typeface="Times New Roman" panose="02020603050405020304" pitchFamily="18" charset="0"/>
            </a:endParaRPr>
          </a:p>
        </p:txBody>
      </p:sp>
      <p:graphicFrame>
        <p:nvGraphicFramePr>
          <p:cNvPr id="7" name="Chart 6"/>
          <p:cNvGraphicFramePr/>
          <p:nvPr>
            <p:extLst>
              <p:ext uri="{D42A27DB-BD31-4B8C-83A1-F6EECF244321}">
                <p14:modId xmlns:p14="http://schemas.microsoft.com/office/powerpoint/2010/main" val="570051899"/>
              </p:ext>
            </p:extLst>
          </p:nvPr>
        </p:nvGraphicFramePr>
        <p:xfrm>
          <a:off x="-2" y="2848970"/>
          <a:ext cx="7219668" cy="4009029"/>
        </p:xfrm>
        <a:graphic>
          <a:graphicData uri="http://schemas.openxmlformats.org/drawingml/2006/chart">
            <c:chart xmlns:c="http://schemas.openxmlformats.org/drawingml/2006/chart" xmlns:r="http://schemas.openxmlformats.org/officeDocument/2006/relationships" r:id="rId2"/>
          </a:graphicData>
        </a:graphic>
      </p:graphicFrame>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120" y="1325564"/>
            <a:ext cx="5299880" cy="553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8188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0"/>
            <a:ext cx="12192001" cy="1325563"/>
          </a:xfrm>
          <a:solidFill>
            <a:srgbClr val="FFC000"/>
          </a:solidFill>
        </p:spPr>
        <p:txBody>
          <a:bodyPr anchor="t">
            <a:noAutofit/>
          </a:bodyPr>
          <a:lstStyle/>
          <a:p>
            <a:r>
              <a:rPr lang="en-US" b="1" dirty="0">
                <a:solidFill>
                  <a:srgbClr val="008000"/>
                </a:solidFill>
                <a:latin typeface="Times New Roman" panose="02020603050405020304" pitchFamily="18" charset="0"/>
                <a:cs typeface="Times New Roman" panose="02020603050405020304" pitchFamily="18" charset="0"/>
              </a:rPr>
              <a:t>Customer feedback and sentiment </a:t>
            </a:r>
            <a:r>
              <a:rPr lang="en-US" b="1" dirty="0" smtClean="0">
                <a:solidFill>
                  <a:srgbClr val="008000"/>
                </a:solidFill>
                <a:latin typeface="Times New Roman" panose="02020603050405020304" pitchFamily="18" charset="0"/>
                <a:cs typeface="Times New Roman" panose="02020603050405020304" pitchFamily="18" charset="0"/>
              </a:rPr>
              <a:t/>
            </a:r>
            <a:br>
              <a:rPr lang="en-US" b="1" dirty="0" smtClean="0">
                <a:solidFill>
                  <a:srgbClr val="008000"/>
                </a:solidFill>
                <a:latin typeface="Times New Roman" panose="02020603050405020304" pitchFamily="18" charset="0"/>
                <a:cs typeface="Times New Roman" panose="02020603050405020304" pitchFamily="18" charset="0"/>
              </a:rPr>
            </a:br>
            <a:r>
              <a:rPr lang="en-US" b="1" dirty="0" smtClean="0">
                <a:solidFill>
                  <a:srgbClr val="008000"/>
                </a:solidFill>
                <a:latin typeface="Times New Roman" panose="02020603050405020304" pitchFamily="18" charset="0"/>
                <a:cs typeface="Times New Roman" panose="02020603050405020304" pitchFamily="18" charset="0"/>
              </a:rPr>
              <a:t>(</a:t>
            </a:r>
            <a:r>
              <a:rPr lang="en-US" b="1" dirty="0">
                <a:solidFill>
                  <a:srgbClr val="008000"/>
                </a:solidFill>
                <a:latin typeface="Times New Roman" panose="02020603050405020304" pitchFamily="18" charset="0"/>
                <a:cs typeface="Times New Roman" panose="02020603050405020304" pitchFamily="18" charset="0"/>
              </a:rPr>
              <a:t>Role: Service Analyst)</a:t>
            </a:r>
            <a:r>
              <a:rPr lang="en-GB" dirty="0">
                <a:latin typeface="Times New Roman" panose="02020603050405020304" pitchFamily="18" charset="0"/>
                <a:cs typeface="Times New Roman" panose="02020603050405020304" pitchFamily="18" charset="0"/>
              </a:rPr>
              <a:t/>
            </a:r>
            <a:br>
              <a:rPr lang="en-GB" dirty="0">
                <a:latin typeface="Times New Roman" panose="02020603050405020304" pitchFamily="18" charset="0"/>
                <a:cs typeface="Times New Roman" panose="02020603050405020304" pitchFamily="18" charset="0"/>
              </a:rPr>
            </a:br>
            <a:endParaRPr lang="en-GB" b="1" dirty="0">
              <a:solidFill>
                <a:srgbClr val="0C6E26"/>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7219665"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3200" b="1" dirty="0" smtClean="0">
                <a:solidFill>
                  <a:srgbClr val="FFFF00"/>
                </a:solidFill>
                <a:latin typeface="Times New Roman" panose="02020603050405020304" pitchFamily="18" charset="0"/>
                <a:cs typeface="Times New Roman" panose="02020603050405020304" pitchFamily="18" charset="0"/>
              </a:rPr>
              <a:t>Correlation</a:t>
            </a:r>
            <a:endParaRPr lang="en-GB" sz="3200" b="1" dirty="0">
              <a:solidFill>
                <a:srgbClr val="FFFF00"/>
              </a:solidFill>
              <a:latin typeface="Times New Roman" panose="02020603050405020304" pitchFamily="18" charset="0"/>
              <a:cs typeface="Times New Roman" panose="02020603050405020304" pitchFamily="18" charset="0"/>
            </a:endParaRPr>
          </a:p>
        </p:txBody>
      </p:sp>
      <p:sp>
        <p:nvSpPr>
          <p:cNvPr id="6" name="Content Placeholder 2"/>
          <p:cNvSpPr>
            <a:spLocks noGrp="1"/>
          </p:cNvSpPr>
          <p:nvPr>
            <p:ph idx="1"/>
          </p:nvPr>
        </p:nvSpPr>
        <p:spPr>
          <a:xfrm>
            <a:off x="0" y="1914048"/>
            <a:ext cx="7219666" cy="4943952"/>
          </a:xfrm>
          <a:solidFill>
            <a:srgbClr val="FFFF66"/>
          </a:solidFill>
        </p:spPr>
        <p:txBody>
          <a:bodyPr/>
          <a:lstStyle/>
          <a:p>
            <a:pPr marL="0" indent="0" algn="ctr">
              <a:buNone/>
            </a:pPr>
            <a:r>
              <a:rPr lang="en-US" b="1" dirty="0">
                <a:solidFill>
                  <a:srgbClr val="0C6E26"/>
                </a:solidFill>
              </a:rPr>
              <a:t>The correlation between negative sentiment and late delivery </a:t>
            </a:r>
            <a:r>
              <a:rPr lang="en-US" b="1" dirty="0" smtClean="0">
                <a:solidFill>
                  <a:srgbClr val="0C6E26"/>
                </a:solidFill>
              </a:rPr>
              <a:t>is</a:t>
            </a:r>
          </a:p>
          <a:p>
            <a:pPr marL="0" indent="0" algn="ctr">
              <a:buNone/>
            </a:pPr>
            <a:r>
              <a:rPr lang="en-US" sz="8000" b="1" dirty="0" smtClean="0">
                <a:solidFill>
                  <a:srgbClr val="0C6E26"/>
                </a:solidFill>
              </a:rPr>
              <a:t> 1</a:t>
            </a:r>
            <a:endParaRPr lang="en-GB" sz="8000" b="1" dirty="0">
              <a:solidFill>
                <a:srgbClr val="0C6E26"/>
              </a:solidFill>
            </a:endParaRPr>
          </a:p>
          <a:p>
            <a:pPr marL="0" indent="0">
              <a:buNone/>
            </a:pPr>
            <a:endParaRPr lang="en-GB" b="1" dirty="0">
              <a:solidFill>
                <a:srgbClr val="0C6E26"/>
              </a:solidFill>
            </a:endParaRPr>
          </a:p>
        </p:txBody>
      </p:sp>
      <p:pic>
        <p:nvPicPr>
          <p:cNvPr id="7" name="Picture 6"/>
          <p:cNvPicPr>
            <a:picLocks noChangeAspect="1"/>
          </p:cNvPicPr>
          <p:nvPr/>
        </p:nvPicPr>
        <p:blipFill rotWithShape="1">
          <a:blip r:embed="rId2"/>
          <a:srcRect b="14080"/>
          <a:stretch/>
        </p:blipFill>
        <p:spPr>
          <a:xfrm>
            <a:off x="-1" y="3818165"/>
            <a:ext cx="7219667" cy="3039835"/>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949" y="1325564"/>
            <a:ext cx="5177051" cy="5088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0228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0"/>
            <a:ext cx="12192001" cy="1325563"/>
          </a:xfrm>
          <a:prstGeom prst="rect">
            <a:avLst/>
          </a:prstGeom>
          <a:solidFill>
            <a:srgbClr val="FFC000"/>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B050"/>
                </a:solidFill>
                <a:latin typeface="Times New Roman" panose="02020603050405020304" pitchFamily="18" charset="0"/>
                <a:cs typeface="Times New Roman" panose="02020603050405020304" pitchFamily="18" charset="0"/>
              </a:rPr>
              <a:t>Marketing performance</a:t>
            </a:r>
          </a:p>
          <a:p>
            <a:r>
              <a:rPr lang="en-US" b="1" dirty="0">
                <a:solidFill>
                  <a:srgbClr val="00B050"/>
                </a:solidFill>
                <a:latin typeface="Times New Roman" panose="02020603050405020304" pitchFamily="18" charset="0"/>
                <a:cs typeface="Times New Roman" panose="02020603050405020304" pitchFamily="18" charset="0"/>
              </a:rPr>
              <a:t>(Role: Marketing Analyst)</a:t>
            </a:r>
            <a:r>
              <a:rPr lang="en-GB" b="1">
                <a:solidFill>
                  <a:srgbClr val="00B050"/>
                </a:solidFill>
                <a:latin typeface="Times New Roman" panose="02020603050405020304" pitchFamily="18" charset="0"/>
                <a:cs typeface="Times New Roman" panose="02020603050405020304" pitchFamily="18" charset="0"/>
              </a:rPr>
              <a:t/>
            </a:r>
            <a:br>
              <a:rPr lang="en-GB" b="1">
                <a:solidFill>
                  <a:srgbClr val="00B050"/>
                </a:solidFill>
                <a:latin typeface="Times New Roman" panose="02020603050405020304" pitchFamily="18" charset="0"/>
                <a:cs typeface="Times New Roman" panose="02020603050405020304" pitchFamily="18" charset="0"/>
              </a:rPr>
            </a:br>
            <a:endParaRPr lang="en-GB" b="1" dirty="0">
              <a:solidFill>
                <a:srgbClr val="00B050"/>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7588153"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3200" b="1" dirty="0" smtClean="0">
                <a:solidFill>
                  <a:srgbClr val="FFFF00"/>
                </a:solidFill>
                <a:latin typeface="Times New Roman" panose="02020603050405020304" pitchFamily="18" charset="0"/>
                <a:cs typeface="Times New Roman" panose="02020603050405020304" pitchFamily="18" charset="0"/>
              </a:rPr>
              <a:t>Return on Ad Spend</a:t>
            </a:r>
            <a:endParaRPr lang="en-GB" sz="3200" b="1" dirty="0">
              <a:solidFill>
                <a:srgbClr val="FFFF00"/>
              </a:solidFill>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0" y="1885072"/>
            <a:ext cx="7042246" cy="4972928"/>
          </a:xfrm>
          <a:solidFill>
            <a:srgbClr val="FFFF66"/>
          </a:solidFill>
        </p:spPr>
        <p:txBody>
          <a:bodyPr>
            <a:normAutofit/>
          </a:bodyPr>
          <a:lstStyle/>
          <a:p>
            <a:pPr marL="0" indent="0" algn="just">
              <a:buNone/>
            </a:pPr>
            <a:r>
              <a:rPr lang="en-US" sz="2500" dirty="0" err="1">
                <a:latin typeface="Times New Roman" panose="02020603050405020304" pitchFamily="18" charset="0"/>
                <a:cs typeface="Times New Roman" panose="02020603050405020304" pitchFamily="18" charset="0"/>
              </a:rPr>
              <a:t>Blinkit</a:t>
            </a:r>
            <a:r>
              <a:rPr lang="en-US" sz="2500">
                <a:latin typeface="Times New Roman" panose="02020603050405020304" pitchFamily="18" charset="0"/>
                <a:cs typeface="Times New Roman" panose="02020603050405020304" pitchFamily="18" charset="0"/>
              </a:rPr>
              <a:t> use the following campaign channels to implement the marketing campaigns:</a:t>
            </a:r>
            <a:endParaRPr lang="en-GB" sz="2500">
              <a:latin typeface="Times New Roman" panose="02020603050405020304" pitchFamily="18" charset="0"/>
              <a:cs typeface="Times New Roman" panose="02020603050405020304" pitchFamily="18" charset="0"/>
            </a:endParaRPr>
          </a:p>
          <a:p>
            <a:pPr marL="0" indent="0" algn="just">
              <a:buNone/>
            </a:pPr>
            <a:endParaRPr lang="en-GB" sz="2500" dirty="0">
              <a:latin typeface="Times New Roman" panose="02020603050405020304" pitchFamily="18" charset="0"/>
              <a:cs typeface="Times New Roman" panose="02020603050405020304" pitchFamily="18" charset="0"/>
            </a:endParaRPr>
          </a:p>
        </p:txBody>
      </p:sp>
      <p:graphicFrame>
        <p:nvGraphicFramePr>
          <p:cNvPr id="8" name="Chart 7"/>
          <p:cNvGraphicFramePr/>
          <p:nvPr>
            <p:extLst>
              <p:ext uri="{D42A27DB-BD31-4B8C-83A1-F6EECF244321}">
                <p14:modId xmlns:p14="http://schemas.microsoft.com/office/powerpoint/2010/main" val="1898003691"/>
              </p:ext>
            </p:extLst>
          </p:nvPr>
        </p:nvGraphicFramePr>
        <p:xfrm>
          <a:off x="-1" y="2726140"/>
          <a:ext cx="7219667" cy="4131860"/>
        </p:xfrm>
        <a:graphic>
          <a:graphicData uri="http://schemas.openxmlformats.org/drawingml/2006/chart">
            <c:chart xmlns:c="http://schemas.openxmlformats.org/drawingml/2006/chart" xmlns:r="http://schemas.openxmlformats.org/officeDocument/2006/relationships" r:id="rId2"/>
          </a:graphicData>
        </a:graphic>
      </p:graphicFrame>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442" y="1325563"/>
            <a:ext cx="5131558" cy="492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9583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885072"/>
            <a:ext cx="7588155" cy="4972928"/>
          </a:xfrm>
          <a:solidFill>
            <a:srgbClr val="FFFF66"/>
          </a:solidFill>
        </p:spPr>
        <p:txBody>
          <a:bodyPr/>
          <a:lstStyle/>
          <a:p>
            <a:pPr marL="0" indent="0">
              <a:buNone/>
            </a:pPr>
            <a:r>
              <a:rPr lang="en-US" sz="2500">
                <a:latin typeface="Times New Roman" panose="02020603050405020304" pitchFamily="18" charset="0"/>
                <a:cs typeface="Times New Roman" panose="02020603050405020304" pitchFamily="18" charset="0"/>
              </a:rPr>
              <a:t>The following 9 campaigns are initiated by  Blinkit:</a:t>
            </a:r>
            <a:endParaRPr lang="en-GB" sz="250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Title 1"/>
          <p:cNvSpPr txBox="1">
            <a:spLocks/>
          </p:cNvSpPr>
          <p:nvPr/>
        </p:nvSpPr>
        <p:spPr>
          <a:xfrm>
            <a:off x="-1" y="0"/>
            <a:ext cx="12192001" cy="1325563"/>
          </a:xfrm>
          <a:prstGeom prst="rect">
            <a:avLst/>
          </a:prstGeom>
          <a:solidFill>
            <a:srgbClr val="FFC000"/>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B050"/>
                </a:solidFill>
                <a:latin typeface="Times New Roman" panose="02020603050405020304" pitchFamily="18" charset="0"/>
                <a:cs typeface="Times New Roman" panose="02020603050405020304" pitchFamily="18" charset="0"/>
              </a:rPr>
              <a:t>Marketing </a:t>
            </a:r>
            <a:r>
              <a:rPr lang="en-US" b="1" smtClean="0">
                <a:solidFill>
                  <a:srgbClr val="00B050"/>
                </a:solidFill>
                <a:latin typeface="Times New Roman" panose="02020603050405020304" pitchFamily="18" charset="0"/>
                <a:cs typeface="Times New Roman" panose="02020603050405020304" pitchFamily="18" charset="0"/>
              </a:rPr>
              <a:t>performance</a:t>
            </a:r>
          </a:p>
          <a:p>
            <a:r>
              <a:rPr lang="en-US" b="1" dirty="0" smtClean="0">
                <a:solidFill>
                  <a:srgbClr val="00B050"/>
                </a:solidFill>
                <a:latin typeface="Times New Roman" panose="02020603050405020304" pitchFamily="18" charset="0"/>
                <a:cs typeface="Times New Roman" panose="02020603050405020304" pitchFamily="18" charset="0"/>
              </a:rPr>
              <a:t>(</a:t>
            </a:r>
            <a:r>
              <a:rPr lang="en-US" b="1" dirty="0">
                <a:solidFill>
                  <a:srgbClr val="00B050"/>
                </a:solidFill>
                <a:latin typeface="Times New Roman" panose="02020603050405020304" pitchFamily="18" charset="0"/>
                <a:cs typeface="Times New Roman" panose="02020603050405020304" pitchFamily="18" charset="0"/>
              </a:rPr>
              <a:t>Role: Marketing Analyst)</a:t>
            </a:r>
            <a:r>
              <a:rPr lang="en-GB" b="1" smtClean="0">
                <a:solidFill>
                  <a:srgbClr val="00B050"/>
                </a:solidFill>
                <a:latin typeface="Times New Roman" panose="02020603050405020304" pitchFamily="18" charset="0"/>
                <a:cs typeface="Times New Roman" panose="02020603050405020304" pitchFamily="18" charset="0"/>
              </a:rPr>
              <a:t/>
            </a:r>
            <a:br>
              <a:rPr lang="en-GB" b="1" smtClean="0">
                <a:solidFill>
                  <a:srgbClr val="00B050"/>
                </a:solidFill>
                <a:latin typeface="Times New Roman" panose="02020603050405020304" pitchFamily="18" charset="0"/>
                <a:cs typeface="Times New Roman" panose="02020603050405020304" pitchFamily="18" charset="0"/>
              </a:rPr>
            </a:br>
            <a:endParaRPr lang="en-GB" b="1" dirty="0">
              <a:solidFill>
                <a:srgbClr val="00B050"/>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7588153"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3200" b="1">
                <a:solidFill>
                  <a:srgbClr val="FFFF00"/>
                </a:solidFill>
                <a:latin typeface="Times New Roman" panose="02020603050405020304" pitchFamily="18" charset="0"/>
                <a:cs typeface="Times New Roman" panose="02020603050405020304" pitchFamily="18" charset="0"/>
              </a:rPr>
              <a:t>Conversion per dollar</a:t>
            </a:r>
            <a:endParaRPr lang="en-GB" sz="3200" b="1">
              <a:solidFill>
                <a:srgbClr val="FFFF00"/>
              </a:solidFill>
              <a:latin typeface="Times New Roman" panose="02020603050405020304" pitchFamily="18" charset="0"/>
              <a:cs typeface="Times New Roman" panose="02020603050405020304" pitchFamily="18" charset="0"/>
            </a:endParaRPr>
          </a:p>
        </p:txBody>
      </p:sp>
      <p:graphicFrame>
        <p:nvGraphicFramePr>
          <p:cNvPr id="6" name="Chart 5"/>
          <p:cNvGraphicFramePr/>
          <p:nvPr>
            <p:extLst>
              <p:ext uri="{D42A27DB-BD31-4B8C-83A1-F6EECF244321}">
                <p14:modId xmlns:p14="http://schemas.microsoft.com/office/powerpoint/2010/main" val="519567919"/>
              </p:ext>
            </p:extLst>
          </p:nvPr>
        </p:nvGraphicFramePr>
        <p:xfrm>
          <a:off x="0" y="2344002"/>
          <a:ext cx="7588154" cy="4513997"/>
        </p:xfrm>
        <a:graphic>
          <a:graphicData uri="http://schemas.openxmlformats.org/drawingml/2006/chart">
            <c:chart xmlns:c="http://schemas.openxmlformats.org/drawingml/2006/chart" xmlns:r="http://schemas.openxmlformats.org/officeDocument/2006/relationships" r:id="rId2"/>
          </a:graphicData>
        </a:graphic>
      </p:graphicFrame>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154" y="1325563"/>
            <a:ext cx="4603846" cy="4488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230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0"/>
            <a:ext cx="12192001" cy="1325563"/>
          </a:xfrm>
          <a:prstGeom prst="rect">
            <a:avLst/>
          </a:prstGeom>
          <a:solidFill>
            <a:srgbClr val="FFC000"/>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B050"/>
                </a:solidFill>
                <a:latin typeface="Times New Roman" panose="02020603050405020304" pitchFamily="18" charset="0"/>
                <a:cs typeface="Times New Roman" panose="02020603050405020304" pitchFamily="18" charset="0"/>
              </a:rPr>
              <a:t>Marketing </a:t>
            </a:r>
            <a:r>
              <a:rPr lang="en-US" b="1" smtClean="0">
                <a:solidFill>
                  <a:srgbClr val="00B050"/>
                </a:solidFill>
                <a:latin typeface="Times New Roman" panose="02020603050405020304" pitchFamily="18" charset="0"/>
                <a:cs typeface="Times New Roman" panose="02020603050405020304" pitchFamily="18" charset="0"/>
              </a:rPr>
              <a:t>performance</a:t>
            </a:r>
          </a:p>
          <a:p>
            <a:r>
              <a:rPr lang="en-US" b="1" dirty="0" smtClean="0">
                <a:solidFill>
                  <a:srgbClr val="00B050"/>
                </a:solidFill>
                <a:latin typeface="Times New Roman" panose="02020603050405020304" pitchFamily="18" charset="0"/>
                <a:cs typeface="Times New Roman" panose="02020603050405020304" pitchFamily="18" charset="0"/>
              </a:rPr>
              <a:t>(</a:t>
            </a:r>
            <a:r>
              <a:rPr lang="en-US" b="1" dirty="0">
                <a:solidFill>
                  <a:srgbClr val="00B050"/>
                </a:solidFill>
                <a:latin typeface="Times New Roman" panose="02020603050405020304" pitchFamily="18" charset="0"/>
                <a:cs typeface="Times New Roman" panose="02020603050405020304" pitchFamily="18" charset="0"/>
              </a:rPr>
              <a:t>Role: Marketing Analyst)</a:t>
            </a:r>
            <a:r>
              <a:rPr lang="en-GB" b="1" smtClean="0">
                <a:solidFill>
                  <a:srgbClr val="00B050"/>
                </a:solidFill>
                <a:latin typeface="Times New Roman" panose="02020603050405020304" pitchFamily="18" charset="0"/>
                <a:cs typeface="Times New Roman" panose="02020603050405020304" pitchFamily="18" charset="0"/>
              </a:rPr>
              <a:t/>
            </a:r>
            <a:br>
              <a:rPr lang="en-GB" b="1" smtClean="0">
                <a:solidFill>
                  <a:srgbClr val="00B050"/>
                </a:solidFill>
                <a:latin typeface="Times New Roman" panose="02020603050405020304" pitchFamily="18" charset="0"/>
                <a:cs typeface="Times New Roman" panose="02020603050405020304" pitchFamily="18" charset="0"/>
              </a:rPr>
            </a:br>
            <a:endParaRPr lang="en-GB" b="1" dirty="0">
              <a:solidFill>
                <a:srgbClr val="00B050"/>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7588153"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3200" b="1">
                <a:solidFill>
                  <a:srgbClr val="FFFF00"/>
                </a:solidFill>
                <a:latin typeface="Times New Roman" panose="02020603050405020304" pitchFamily="18" charset="0"/>
                <a:cs typeface="Times New Roman" panose="02020603050405020304" pitchFamily="18" charset="0"/>
              </a:rPr>
              <a:t>Reviewing recent campaigns</a:t>
            </a:r>
            <a:endParaRPr lang="en-GB" sz="3200" b="1">
              <a:solidFill>
                <a:srgbClr val="FFFF00"/>
              </a:solidFill>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73165846"/>
              </p:ext>
            </p:extLst>
          </p:nvPr>
        </p:nvGraphicFramePr>
        <p:xfrm>
          <a:off x="0" y="1884363"/>
          <a:ext cx="7588250" cy="4973637"/>
        </p:xfrm>
        <a:graphic>
          <a:graphicData uri="http://schemas.openxmlformats.org/drawingml/2006/chart">
            <c:chart xmlns:c="http://schemas.openxmlformats.org/drawingml/2006/chart" xmlns:r="http://schemas.openxmlformats.org/officeDocument/2006/relationships" r:id="rId2"/>
          </a:graphicData>
        </a:graphic>
      </p:graphicFrame>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154" y="1280234"/>
            <a:ext cx="4603846" cy="509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977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0"/>
            <a:ext cx="12192001" cy="1325563"/>
          </a:xfrm>
          <a:prstGeom prst="rect">
            <a:avLst/>
          </a:prstGeom>
          <a:solidFill>
            <a:srgbClr val="FFC000"/>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8000"/>
                </a:solidFill>
                <a:latin typeface="Times New Roman" panose="02020603050405020304" pitchFamily="18" charset="0"/>
                <a:cs typeface="Times New Roman" panose="02020603050405020304" pitchFamily="18" charset="0"/>
              </a:rPr>
              <a:t>Product-level analysis </a:t>
            </a:r>
            <a:endParaRPr lang="en-US" b="1" smtClean="0">
              <a:solidFill>
                <a:srgbClr val="008000"/>
              </a:solidFill>
              <a:latin typeface="Times New Roman" panose="02020603050405020304" pitchFamily="18" charset="0"/>
              <a:cs typeface="Times New Roman" panose="02020603050405020304" pitchFamily="18" charset="0"/>
            </a:endParaRPr>
          </a:p>
          <a:p>
            <a:r>
              <a:rPr lang="en-US" b="1" dirty="0" smtClean="0">
                <a:solidFill>
                  <a:srgbClr val="008000"/>
                </a:solidFill>
                <a:latin typeface="Times New Roman" panose="02020603050405020304" pitchFamily="18" charset="0"/>
                <a:cs typeface="Times New Roman" panose="02020603050405020304" pitchFamily="18" charset="0"/>
              </a:rPr>
              <a:t>(</a:t>
            </a:r>
            <a:r>
              <a:rPr lang="en-US" b="1" dirty="0">
                <a:solidFill>
                  <a:srgbClr val="008000"/>
                </a:solidFill>
                <a:latin typeface="Times New Roman" panose="02020603050405020304" pitchFamily="18" charset="0"/>
                <a:cs typeface="Times New Roman" panose="02020603050405020304" pitchFamily="18" charset="0"/>
              </a:rPr>
              <a:t>Role: Product Analyst)</a:t>
            </a:r>
            <a:endParaRPr lang="en-GB" b="1">
              <a:solidFill>
                <a:srgbClr val="008000"/>
              </a:solidFill>
              <a:latin typeface="Times New Roman" panose="02020603050405020304" pitchFamily="18" charset="0"/>
              <a:cs typeface="Times New Roman" panose="02020603050405020304" pitchFamily="18" charset="0"/>
            </a:endParaRPr>
          </a:p>
          <a:p>
            <a:endParaRPr lang="en-GB" b="1" dirty="0">
              <a:solidFill>
                <a:srgbClr val="00B050"/>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7588153"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3200" b="1">
                <a:solidFill>
                  <a:srgbClr val="FFFF00"/>
                </a:solidFill>
                <a:latin typeface="Times New Roman" panose="02020603050405020304" pitchFamily="18" charset="0"/>
                <a:cs typeface="Times New Roman" panose="02020603050405020304" pitchFamily="18" charset="0"/>
              </a:rPr>
              <a:t>Price to mrp difference</a:t>
            </a:r>
            <a:endParaRPr lang="en-GB" sz="3200" b="1">
              <a:solidFill>
                <a:srgbClr val="FFFF00"/>
              </a:solidFill>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299490169"/>
              </p:ext>
            </p:extLst>
          </p:nvPr>
        </p:nvGraphicFramePr>
        <p:xfrm>
          <a:off x="0" y="1914048"/>
          <a:ext cx="7588154" cy="4943952"/>
        </p:xfrm>
        <a:graphic>
          <a:graphicData uri="http://schemas.openxmlformats.org/drawingml/2006/chart">
            <c:chart xmlns:c="http://schemas.openxmlformats.org/drawingml/2006/chart" xmlns:r="http://schemas.openxmlformats.org/officeDocument/2006/relationships" r:id="rId2"/>
          </a:graphicData>
        </a:graphic>
      </p:graphicFrame>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154" y="1325564"/>
            <a:ext cx="4603846" cy="4406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595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0"/>
            <a:ext cx="12192001" cy="1325563"/>
          </a:xfrm>
          <a:prstGeom prst="rect">
            <a:avLst/>
          </a:prstGeom>
          <a:solidFill>
            <a:srgbClr val="FFC000"/>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8000"/>
                </a:solidFill>
                <a:latin typeface="Times New Roman" panose="02020603050405020304" pitchFamily="18" charset="0"/>
                <a:cs typeface="Times New Roman" panose="02020603050405020304" pitchFamily="18" charset="0"/>
              </a:rPr>
              <a:t>Product-level analysis </a:t>
            </a:r>
            <a:endParaRPr lang="en-US" b="1" smtClean="0">
              <a:solidFill>
                <a:srgbClr val="008000"/>
              </a:solidFill>
              <a:latin typeface="Times New Roman" panose="02020603050405020304" pitchFamily="18" charset="0"/>
              <a:cs typeface="Times New Roman" panose="02020603050405020304" pitchFamily="18" charset="0"/>
            </a:endParaRPr>
          </a:p>
          <a:p>
            <a:r>
              <a:rPr lang="en-US" b="1" dirty="0" smtClean="0">
                <a:solidFill>
                  <a:srgbClr val="008000"/>
                </a:solidFill>
                <a:latin typeface="Times New Roman" panose="02020603050405020304" pitchFamily="18" charset="0"/>
                <a:cs typeface="Times New Roman" panose="02020603050405020304" pitchFamily="18" charset="0"/>
              </a:rPr>
              <a:t>(</a:t>
            </a:r>
            <a:r>
              <a:rPr lang="en-US" b="1" dirty="0">
                <a:solidFill>
                  <a:srgbClr val="008000"/>
                </a:solidFill>
                <a:latin typeface="Times New Roman" panose="02020603050405020304" pitchFamily="18" charset="0"/>
                <a:cs typeface="Times New Roman" panose="02020603050405020304" pitchFamily="18" charset="0"/>
              </a:rPr>
              <a:t>Role: Product Analyst)</a:t>
            </a:r>
            <a:endParaRPr lang="en-GB" b="1">
              <a:solidFill>
                <a:srgbClr val="008000"/>
              </a:solidFill>
              <a:latin typeface="Times New Roman" panose="02020603050405020304" pitchFamily="18" charset="0"/>
              <a:cs typeface="Times New Roman" panose="02020603050405020304" pitchFamily="18" charset="0"/>
            </a:endParaRPr>
          </a:p>
          <a:p>
            <a:endParaRPr lang="en-GB" b="1" dirty="0">
              <a:solidFill>
                <a:srgbClr val="00B050"/>
              </a:solidFill>
              <a:latin typeface="Times New Roman" panose="02020603050405020304" pitchFamily="18" charset="0"/>
              <a:cs typeface="Times New Roman" panose="02020603050405020304" pitchFamily="18" charset="0"/>
            </a:endParaRPr>
          </a:p>
        </p:txBody>
      </p:sp>
      <p:sp>
        <p:nvSpPr>
          <p:cNvPr id="5" name="Content Placeholder 4"/>
          <p:cNvSpPr txBox="1">
            <a:spLocks/>
          </p:cNvSpPr>
          <p:nvPr/>
        </p:nvSpPr>
        <p:spPr>
          <a:xfrm>
            <a:off x="1" y="1325564"/>
            <a:ext cx="7588153" cy="559508"/>
          </a:xfrm>
          <a:prstGeom prst="rect">
            <a:avLst/>
          </a:prstGeom>
          <a:solidFill>
            <a:srgbClr val="0C6E2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3200" b="1">
                <a:solidFill>
                  <a:srgbClr val="FFFF00"/>
                </a:solidFill>
                <a:latin typeface="Times New Roman" panose="02020603050405020304" pitchFamily="18" charset="0"/>
                <a:cs typeface="Times New Roman" panose="02020603050405020304" pitchFamily="18" charset="0"/>
              </a:rPr>
              <a:t>T</a:t>
            </a:r>
            <a:r>
              <a:rPr lang="en-US" sz="3200" b="1" smtClean="0">
                <a:solidFill>
                  <a:srgbClr val="FFFF00"/>
                </a:solidFill>
                <a:latin typeface="Times New Roman" panose="02020603050405020304" pitchFamily="18" charset="0"/>
                <a:cs typeface="Times New Roman" panose="02020603050405020304" pitchFamily="18" charset="0"/>
              </a:rPr>
              <a:t>op </a:t>
            </a:r>
            <a:r>
              <a:rPr lang="en-US" sz="3200" b="1">
                <a:solidFill>
                  <a:srgbClr val="FFFF00"/>
                </a:solidFill>
                <a:latin typeface="Times New Roman" panose="02020603050405020304" pitchFamily="18" charset="0"/>
                <a:cs typeface="Times New Roman" panose="02020603050405020304" pitchFamily="18" charset="0"/>
              </a:rPr>
              <a:t>performers with maximum shelf life</a:t>
            </a:r>
            <a:endParaRPr lang="en-GB" sz="3200" b="1">
              <a:solidFill>
                <a:srgbClr val="FFFF00"/>
              </a:solidFill>
              <a:latin typeface="Times New Roman" panose="02020603050405020304" pitchFamily="18" charset="0"/>
              <a:cs typeface="Times New Roman" panose="02020603050405020304" pitchFamily="18" charset="0"/>
            </a:endParaRPr>
          </a:p>
        </p:txBody>
      </p:sp>
      <p:pic>
        <p:nvPicPr>
          <p:cNvPr id="8" name="Content Placeholder 7"/>
          <p:cNvPicPr>
            <a:picLocks noGrp="1"/>
          </p:cNvPicPr>
          <p:nvPr>
            <p:ph idx="1"/>
          </p:nvPr>
        </p:nvPicPr>
        <p:blipFill>
          <a:blip r:embed="rId2"/>
          <a:stretch>
            <a:fillRect/>
          </a:stretch>
        </p:blipFill>
        <p:spPr>
          <a:xfrm>
            <a:off x="-2" y="1885072"/>
            <a:ext cx="6960359" cy="4972928"/>
          </a:xfrm>
          <a:prstGeom prst="rect">
            <a:avLst/>
          </a:prstGeom>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836" y="1325563"/>
            <a:ext cx="5022376" cy="553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9649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62885"/>
          </a:xfrm>
          <a:solidFill>
            <a:srgbClr val="FFC000"/>
          </a:solidFill>
        </p:spPr>
        <p:txBody>
          <a:bodyPr anchor="t">
            <a:normAutofit fontScale="90000"/>
          </a:bodyPr>
          <a:lstStyle/>
          <a:p>
            <a:r>
              <a:rPr lang="en-US" sz="5600" b="1" dirty="0" smtClean="0">
                <a:solidFill>
                  <a:srgbClr val="00B050"/>
                </a:solidFill>
                <a:latin typeface="Times New Roman" panose="02020603050405020304" pitchFamily="18" charset="0"/>
                <a:cs typeface="Times New Roman" panose="02020603050405020304" pitchFamily="18" charset="0"/>
              </a:rPr>
              <a:t>Findings</a:t>
            </a:r>
            <a:r>
              <a:rPr lang="en-GB" b="1" dirty="0"/>
              <a:t/>
            </a:r>
            <a:br>
              <a:rPr lang="en-GB" b="1" dirty="0"/>
            </a:br>
            <a:endParaRPr lang="en-GB" b="1" dirty="0"/>
          </a:p>
        </p:txBody>
      </p:sp>
      <p:sp>
        <p:nvSpPr>
          <p:cNvPr id="3" name="Content Placeholder 2"/>
          <p:cNvSpPr>
            <a:spLocks noGrp="1"/>
          </p:cNvSpPr>
          <p:nvPr>
            <p:ph idx="1"/>
          </p:nvPr>
        </p:nvSpPr>
        <p:spPr>
          <a:xfrm>
            <a:off x="0" y="862885"/>
            <a:ext cx="12192000" cy="5995115"/>
          </a:xfrm>
          <a:solidFill>
            <a:srgbClr val="FFFF66"/>
          </a:solidFill>
        </p:spPr>
        <p:txBody>
          <a:bodyPr>
            <a:normAutofit/>
          </a:bodyPr>
          <a:lstStyle/>
          <a:p>
            <a:pPr algn="just"/>
            <a:r>
              <a:rPr lang="en-GB" dirty="0">
                <a:solidFill>
                  <a:srgbClr val="0C6E26"/>
                </a:solidFill>
                <a:latin typeface="Times New Roman" panose="02020603050405020304" pitchFamily="18" charset="0"/>
                <a:cs typeface="Times New Roman" panose="02020603050405020304" pitchFamily="18" charset="0"/>
              </a:rPr>
              <a:t>Late delivery due to traffic is an important issue in the Delivery process.</a:t>
            </a:r>
          </a:p>
          <a:p>
            <a:pPr algn="just"/>
            <a:r>
              <a:rPr lang="en-GB" dirty="0">
                <a:solidFill>
                  <a:srgbClr val="0C6E26"/>
                </a:solidFill>
                <a:latin typeface="Times New Roman" panose="02020603050405020304" pitchFamily="18" charset="0"/>
                <a:cs typeface="Times New Roman" panose="02020603050405020304" pitchFamily="18" charset="0"/>
              </a:rPr>
              <a:t>Late delivery is an important reason for negative sentiment among consumers.</a:t>
            </a:r>
          </a:p>
          <a:p>
            <a:pPr algn="just"/>
            <a:r>
              <a:rPr lang="en-GB" dirty="0">
                <a:solidFill>
                  <a:srgbClr val="0C6E26"/>
                </a:solidFill>
                <a:latin typeface="Times New Roman" panose="02020603050405020304" pitchFamily="18" charset="0"/>
                <a:cs typeface="Times New Roman" panose="02020603050405020304" pitchFamily="18" charset="0"/>
              </a:rPr>
              <a:t>Consumers also have negative sentiments about the product quality and customer service.</a:t>
            </a:r>
          </a:p>
          <a:p>
            <a:pPr algn="just"/>
            <a:r>
              <a:rPr lang="en-GB" dirty="0">
                <a:solidFill>
                  <a:srgbClr val="0C6E26"/>
                </a:solidFill>
                <a:latin typeface="Times New Roman" panose="02020603050405020304" pitchFamily="18" charset="0"/>
                <a:cs typeface="Times New Roman" panose="02020603050405020304" pitchFamily="18" charset="0"/>
              </a:rPr>
              <a:t>Spinach has a maximum risk of wastage.</a:t>
            </a:r>
          </a:p>
          <a:p>
            <a:pPr algn="just"/>
            <a:r>
              <a:rPr lang="en-GB" dirty="0">
                <a:solidFill>
                  <a:srgbClr val="0C6E26"/>
                </a:solidFill>
                <a:latin typeface="Times New Roman" panose="02020603050405020304" pitchFamily="18" charset="0"/>
                <a:cs typeface="Times New Roman" panose="02020603050405020304" pitchFamily="18" charset="0"/>
              </a:rPr>
              <a:t>Dairy and breakfast-related products have the maximum contribution to revenue.</a:t>
            </a:r>
          </a:p>
          <a:p>
            <a:pPr algn="just"/>
            <a:r>
              <a:rPr lang="en-GB" dirty="0">
                <a:solidFill>
                  <a:srgbClr val="0C6E26"/>
                </a:solidFill>
                <a:latin typeface="Times New Roman" panose="02020603050405020304" pitchFamily="18" charset="0"/>
                <a:cs typeface="Times New Roman" panose="02020603050405020304" pitchFamily="18" charset="0"/>
              </a:rPr>
              <a:t>Credit/debit Cards are the most </a:t>
            </a:r>
            <a:r>
              <a:rPr lang="en-GB" dirty="0" smtClean="0">
                <a:solidFill>
                  <a:srgbClr val="0C6E26"/>
                </a:solidFill>
                <a:latin typeface="Times New Roman" panose="02020603050405020304" pitchFamily="18" charset="0"/>
                <a:cs typeface="Times New Roman" panose="02020603050405020304" pitchFamily="18" charset="0"/>
              </a:rPr>
              <a:t>favourite </a:t>
            </a:r>
            <a:r>
              <a:rPr lang="en-GB" dirty="0">
                <a:solidFill>
                  <a:srgbClr val="0C6E26"/>
                </a:solidFill>
                <a:latin typeface="Times New Roman" panose="02020603050405020304" pitchFamily="18" charset="0"/>
                <a:cs typeface="Times New Roman" panose="02020603050405020304" pitchFamily="18" charset="0"/>
              </a:rPr>
              <a:t>payment method of </a:t>
            </a:r>
            <a:r>
              <a:rPr lang="en-GB" dirty="0" err="1">
                <a:solidFill>
                  <a:srgbClr val="0C6E26"/>
                </a:solidFill>
                <a:latin typeface="Times New Roman" panose="02020603050405020304" pitchFamily="18" charset="0"/>
                <a:cs typeface="Times New Roman" panose="02020603050405020304" pitchFamily="18" charset="0"/>
              </a:rPr>
              <a:t>Blinkit’s</a:t>
            </a:r>
            <a:r>
              <a:rPr lang="en-GB" dirty="0">
                <a:solidFill>
                  <a:srgbClr val="0C6E26"/>
                </a:solidFill>
                <a:latin typeface="Times New Roman" panose="02020603050405020304" pitchFamily="18" charset="0"/>
                <a:cs typeface="Times New Roman" panose="02020603050405020304" pitchFamily="18" charset="0"/>
              </a:rPr>
              <a:t> consumers.</a:t>
            </a:r>
          </a:p>
          <a:p>
            <a:pPr algn="just"/>
            <a:r>
              <a:rPr lang="en-GB" dirty="0">
                <a:solidFill>
                  <a:srgbClr val="0C6E26"/>
                </a:solidFill>
                <a:latin typeface="Times New Roman" panose="02020603050405020304" pitchFamily="18" charset="0"/>
                <a:cs typeface="Times New Roman" panose="02020603050405020304" pitchFamily="18" charset="0"/>
              </a:rPr>
              <a:t>New customers have a maximum average order value.</a:t>
            </a:r>
          </a:p>
          <a:p>
            <a:pPr algn="just"/>
            <a:r>
              <a:rPr lang="en-GB" dirty="0">
                <a:solidFill>
                  <a:srgbClr val="0C6E26"/>
                </a:solidFill>
                <a:latin typeface="Times New Roman" panose="02020603050405020304" pitchFamily="18" charset="0"/>
                <a:cs typeface="Times New Roman" panose="02020603050405020304" pitchFamily="18" charset="0"/>
              </a:rPr>
              <a:t>All the campaign channels have almost similar Return on Ad spend (ROAS).</a:t>
            </a:r>
          </a:p>
          <a:p>
            <a:pPr algn="just"/>
            <a:r>
              <a:rPr lang="en-GB" dirty="0">
                <a:solidFill>
                  <a:srgbClr val="0C6E26"/>
                </a:solidFill>
                <a:latin typeface="Times New Roman" panose="02020603050405020304" pitchFamily="18" charset="0"/>
                <a:cs typeface="Times New Roman" panose="02020603050405020304" pitchFamily="18" charset="0"/>
              </a:rPr>
              <a:t>Flash sales are the most effective marketing campaign to attract targeted consumers.</a:t>
            </a:r>
          </a:p>
          <a:p>
            <a:endParaRPr lang="en-GB" dirty="0">
              <a:solidFill>
                <a:srgbClr val="0C6E26"/>
              </a:solidFill>
            </a:endParaRPr>
          </a:p>
        </p:txBody>
      </p:sp>
    </p:spTree>
    <p:extLst>
      <p:ext uri="{BB962C8B-B14F-4D97-AF65-F5344CB8AC3E}">
        <p14:creationId xmlns:p14="http://schemas.microsoft.com/office/powerpoint/2010/main" val="2436888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764276"/>
            <a:ext cx="7410735" cy="6093724"/>
          </a:xfrm>
          <a:solidFill>
            <a:srgbClr val="FFFF66"/>
          </a:solidFill>
        </p:spPr>
        <p:txBody>
          <a:bodyPr>
            <a:normAutofit/>
          </a:bodyPr>
          <a:lstStyle/>
          <a:p>
            <a:r>
              <a:rPr lang="en-US" sz="2500" dirty="0">
                <a:latin typeface="Times New Roman" panose="02020603050405020304" pitchFamily="18" charset="0"/>
                <a:cs typeface="Times New Roman" panose="02020603050405020304" pitchFamily="18" charset="0"/>
              </a:rPr>
              <a:t>Consumers love </a:t>
            </a:r>
            <a:r>
              <a:rPr lang="en-US" sz="2500" dirty="0" err="1">
                <a:latin typeface="Times New Roman" panose="02020603050405020304" pitchFamily="18" charset="0"/>
                <a:cs typeface="Times New Roman" panose="02020603050405020304" pitchFamily="18" charset="0"/>
              </a:rPr>
              <a:t>Blinkit</a:t>
            </a:r>
            <a:r>
              <a:rPr lang="en-US" sz="2500" dirty="0">
                <a:latin typeface="Times New Roman" panose="02020603050405020304" pitchFamily="18" charset="0"/>
                <a:cs typeface="Times New Roman" panose="02020603050405020304" pitchFamily="18" charset="0"/>
              </a:rPr>
              <a:t>.</a:t>
            </a:r>
            <a:endParaRPr lang="en-GB"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Consumers have high expectations from </a:t>
            </a:r>
            <a:r>
              <a:rPr lang="en-US" sz="2500" dirty="0" err="1">
                <a:latin typeface="Times New Roman" panose="02020603050405020304" pitchFamily="18" charset="0"/>
                <a:cs typeface="Times New Roman" panose="02020603050405020304" pitchFamily="18" charset="0"/>
              </a:rPr>
              <a:t>Blinkit</a:t>
            </a:r>
            <a:r>
              <a:rPr lang="en-US" sz="2500" dirty="0">
                <a:latin typeface="Times New Roman" panose="02020603050405020304" pitchFamily="18" charset="0"/>
                <a:cs typeface="Times New Roman" panose="02020603050405020304" pitchFamily="18" charset="0"/>
              </a:rPr>
              <a:t>.</a:t>
            </a:r>
            <a:endParaRPr lang="en-GB" sz="2500">
              <a:latin typeface="Times New Roman" panose="02020603050405020304" pitchFamily="18" charset="0"/>
              <a:cs typeface="Times New Roman" panose="02020603050405020304" pitchFamily="18" charset="0"/>
            </a:endParaRPr>
          </a:p>
          <a:p>
            <a:r>
              <a:rPr lang="en-US" sz="2500">
                <a:latin typeface="Times New Roman" panose="02020603050405020304" pitchFamily="18" charset="0"/>
                <a:cs typeface="Times New Roman" panose="02020603050405020304" pitchFamily="18" charset="0"/>
              </a:rPr>
              <a:t>Blinkit can satisfy these expectations by improving product quality and customer service.</a:t>
            </a:r>
            <a:endParaRPr lang="en-GB" sz="2500">
              <a:latin typeface="Times New Roman" panose="02020603050405020304" pitchFamily="18" charset="0"/>
              <a:cs typeface="Times New Roman" panose="02020603050405020304" pitchFamily="18" charset="0"/>
            </a:endParaRPr>
          </a:p>
          <a:p>
            <a:r>
              <a:rPr lang="en-US" sz="2500">
                <a:latin typeface="Times New Roman" panose="02020603050405020304" pitchFamily="18" charset="0"/>
                <a:cs typeface="Times New Roman" panose="02020603050405020304" pitchFamily="18" charset="0"/>
              </a:rPr>
              <a:t>Blinkit also should take immediate action to reduce the frequency of late delivery.</a:t>
            </a:r>
            <a:endParaRPr lang="en-GB" sz="2500">
              <a:latin typeface="Times New Roman" panose="02020603050405020304" pitchFamily="18" charset="0"/>
              <a:cs typeface="Times New Roman" panose="02020603050405020304" pitchFamily="18" charset="0"/>
            </a:endParaRPr>
          </a:p>
          <a:p>
            <a:r>
              <a:rPr lang="en-US" sz="2500">
                <a:latin typeface="Times New Roman" panose="02020603050405020304" pitchFamily="18" charset="0"/>
                <a:cs typeface="Times New Roman" panose="02020603050405020304" pitchFamily="18" charset="0"/>
              </a:rPr>
              <a:t>Blinkit should take feedback from consumers regularly.</a:t>
            </a:r>
            <a:endParaRPr lang="en-GB" sz="2500">
              <a:latin typeface="Times New Roman" panose="02020603050405020304" pitchFamily="18" charset="0"/>
              <a:cs typeface="Times New Roman" panose="02020603050405020304" pitchFamily="18" charset="0"/>
            </a:endParaRPr>
          </a:p>
          <a:p>
            <a:r>
              <a:rPr lang="en-US" sz="2500">
                <a:latin typeface="Times New Roman" panose="02020603050405020304" pitchFamily="18" charset="0"/>
                <a:cs typeface="Times New Roman" panose="02020603050405020304" pitchFamily="18" charset="0"/>
              </a:rPr>
              <a:t>Products also should have additional stocks as per consumer demand and shelf-life</a:t>
            </a:r>
            <a:r>
              <a:rPr lang="en-US" sz="2500" smtClean="0">
                <a:latin typeface="Times New Roman" panose="02020603050405020304" pitchFamily="18" charset="0"/>
                <a:cs typeface="Times New Roman" panose="02020603050405020304" pitchFamily="18" charset="0"/>
              </a:rPr>
              <a:t>.</a:t>
            </a:r>
            <a:endParaRPr lang="en-GB" sz="2500">
              <a:latin typeface="Times New Roman" panose="02020603050405020304" pitchFamily="18" charset="0"/>
              <a:cs typeface="Times New Roman" panose="02020603050405020304" pitchFamily="18" charset="0"/>
            </a:endParaRPr>
          </a:p>
          <a:p>
            <a:r>
              <a:rPr lang="en-US" sz="2500" smtClean="0">
                <a:latin typeface="Times New Roman" panose="02020603050405020304" pitchFamily="18" charset="0"/>
                <a:cs typeface="Times New Roman" panose="02020603050405020304" pitchFamily="18" charset="0"/>
              </a:rPr>
              <a:t>Happy customers and Happy Delivery Partners are the major componenst of continuous growth of Blinkit.</a:t>
            </a:r>
            <a:endParaRPr lang="en-GB" sz="2500"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1" y="0"/>
            <a:ext cx="12192001" cy="764275"/>
          </a:xfrm>
          <a:prstGeom prst="rect">
            <a:avLst/>
          </a:prstGeom>
          <a:solidFill>
            <a:srgbClr val="FFC000"/>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B050"/>
                </a:solidFill>
                <a:latin typeface="Times New Roman" panose="02020603050405020304" pitchFamily="18" charset="0"/>
                <a:cs typeface="Times New Roman" panose="02020603050405020304" pitchFamily="18" charset="0"/>
              </a:rPr>
              <a:t>CONCLUSION</a:t>
            </a:r>
            <a:endParaRPr lang="en-GB" b="1" dirty="0">
              <a:solidFill>
                <a:srgbClr val="00B05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7410734" y="764275"/>
            <a:ext cx="4781266" cy="6093725"/>
          </a:xfrm>
          <a:prstGeom prst="rect">
            <a:avLst/>
          </a:prstGeom>
        </p:spPr>
      </p:pic>
    </p:spTree>
    <p:extLst>
      <p:ext uri="{BB962C8B-B14F-4D97-AF65-F5344CB8AC3E}">
        <p14:creationId xmlns:p14="http://schemas.microsoft.com/office/powerpoint/2010/main" val="78330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46974"/>
          </a:xfrm>
          <a:solidFill>
            <a:srgbClr val="FFC000"/>
          </a:solidFill>
        </p:spPr>
        <p:txBody>
          <a:bodyPr anchor="t">
            <a:noAutofit/>
          </a:bodyPr>
          <a:lstStyle/>
          <a:p>
            <a:r>
              <a:rPr lang="en-US" b="1" dirty="0" smtClean="0">
                <a:solidFill>
                  <a:srgbClr val="00B050"/>
                </a:solidFill>
              </a:rPr>
              <a:t>Management </a:t>
            </a:r>
            <a:r>
              <a:rPr lang="en-US" b="1" dirty="0">
                <a:solidFill>
                  <a:srgbClr val="00B050"/>
                </a:solidFill>
              </a:rPr>
              <a:t>by Exception</a:t>
            </a:r>
            <a:r>
              <a:rPr lang="en-GB" b="1" dirty="0"/>
              <a:t/>
            </a:r>
            <a:br>
              <a:rPr lang="en-GB" b="1" dirty="0"/>
            </a:br>
            <a:endParaRPr lang="en-GB" b="1" dirty="0"/>
          </a:p>
        </p:txBody>
      </p:sp>
      <p:sp>
        <p:nvSpPr>
          <p:cNvPr id="3" name="Content Placeholder 2"/>
          <p:cNvSpPr>
            <a:spLocks noGrp="1"/>
          </p:cNvSpPr>
          <p:nvPr>
            <p:ph idx="1"/>
          </p:nvPr>
        </p:nvSpPr>
        <p:spPr>
          <a:xfrm>
            <a:off x="0" y="643944"/>
            <a:ext cx="6568225" cy="6214056"/>
          </a:xfrm>
          <a:solidFill>
            <a:srgbClr val="FFFF66"/>
          </a:solidFill>
        </p:spPr>
        <p:txBody>
          <a:bodyPr/>
          <a:lstStyle/>
          <a:p>
            <a:pPr algn="just"/>
            <a:r>
              <a:rPr lang="en-US" dirty="0" smtClean="0">
                <a:solidFill>
                  <a:srgbClr val="00B050"/>
                </a:solidFill>
                <a:latin typeface="Times New Roman" panose="02020603050405020304" pitchFamily="18" charset="0"/>
                <a:cs typeface="Times New Roman" panose="02020603050405020304" pitchFamily="18" charset="0"/>
              </a:rPr>
              <a:t>Management by exception is applied for performing data analysis task.</a:t>
            </a:r>
          </a:p>
          <a:p>
            <a:pPr marL="0" indent="0" algn="just">
              <a:buNone/>
            </a:pPr>
            <a:r>
              <a:rPr lang="en-US" dirty="0">
                <a:solidFill>
                  <a:srgbClr val="00B050"/>
                </a:solidFill>
                <a:latin typeface="Times New Roman" panose="02020603050405020304" pitchFamily="18" charset="0"/>
                <a:cs typeface="Times New Roman" panose="02020603050405020304" pitchFamily="18" charset="0"/>
              </a:rPr>
              <a:t>As per Management by Exception the following tasks are performed in this research process:</a:t>
            </a:r>
            <a:endParaRPr lang="en-GB" dirty="0">
              <a:solidFill>
                <a:srgbClr val="00B050"/>
              </a:solidFill>
              <a:latin typeface="Times New Roman" panose="02020603050405020304" pitchFamily="18" charset="0"/>
              <a:cs typeface="Times New Roman" panose="02020603050405020304" pitchFamily="18" charset="0"/>
            </a:endParaRPr>
          </a:p>
          <a:p>
            <a:pPr algn="just"/>
            <a:r>
              <a:rPr lang="en-US" dirty="0">
                <a:solidFill>
                  <a:srgbClr val="00B050"/>
                </a:solidFill>
                <a:latin typeface="Times New Roman" panose="02020603050405020304" pitchFamily="18" charset="0"/>
                <a:cs typeface="Times New Roman" panose="02020603050405020304" pitchFamily="18" charset="0"/>
              </a:rPr>
              <a:t>1. Analysis of existing business operations and strategy.</a:t>
            </a:r>
            <a:endParaRPr lang="en-GB" dirty="0">
              <a:solidFill>
                <a:srgbClr val="00B050"/>
              </a:solidFill>
              <a:latin typeface="Times New Roman" panose="02020603050405020304" pitchFamily="18" charset="0"/>
              <a:cs typeface="Times New Roman" panose="02020603050405020304" pitchFamily="18" charset="0"/>
            </a:endParaRPr>
          </a:p>
          <a:p>
            <a:pPr algn="just"/>
            <a:r>
              <a:rPr lang="en-US" dirty="0">
                <a:solidFill>
                  <a:srgbClr val="00B050"/>
                </a:solidFill>
                <a:latin typeface="Times New Roman" panose="02020603050405020304" pitchFamily="18" charset="0"/>
                <a:cs typeface="Times New Roman" panose="02020603050405020304" pitchFamily="18" charset="0"/>
              </a:rPr>
              <a:t>2. Detection of business problems.</a:t>
            </a:r>
            <a:endParaRPr lang="en-GB" dirty="0">
              <a:solidFill>
                <a:srgbClr val="00B050"/>
              </a:solidFill>
              <a:latin typeface="Times New Roman" panose="02020603050405020304" pitchFamily="18" charset="0"/>
              <a:cs typeface="Times New Roman" panose="02020603050405020304" pitchFamily="18" charset="0"/>
            </a:endParaRPr>
          </a:p>
          <a:p>
            <a:pPr algn="just"/>
            <a:r>
              <a:rPr lang="en-US" dirty="0">
                <a:solidFill>
                  <a:srgbClr val="00B050"/>
                </a:solidFill>
                <a:latin typeface="Times New Roman" panose="02020603050405020304" pitchFamily="18" charset="0"/>
                <a:cs typeface="Times New Roman" panose="02020603050405020304" pitchFamily="18" charset="0"/>
              </a:rPr>
              <a:t>3. Resolution of those business problems.</a:t>
            </a:r>
            <a:endParaRPr lang="en-GB" dirty="0">
              <a:solidFill>
                <a:srgbClr val="00B050"/>
              </a:solidFill>
              <a:latin typeface="Times New Roman" panose="02020603050405020304" pitchFamily="18" charset="0"/>
              <a:cs typeface="Times New Roman" panose="02020603050405020304" pitchFamily="18" charset="0"/>
            </a:endParaRPr>
          </a:p>
          <a:p>
            <a:pPr algn="just"/>
            <a:r>
              <a:rPr lang="en-US" dirty="0">
                <a:solidFill>
                  <a:srgbClr val="00B050"/>
                </a:solidFill>
                <a:latin typeface="Times New Roman" panose="02020603050405020304" pitchFamily="18" charset="0"/>
                <a:cs typeface="Times New Roman" panose="02020603050405020304" pitchFamily="18" charset="0"/>
              </a:rPr>
              <a:t>4. Evaluation of business solution </a:t>
            </a:r>
            <a:endParaRPr lang="en-GB" dirty="0">
              <a:solidFill>
                <a:srgbClr val="00B050"/>
              </a:solidFill>
              <a:latin typeface="Times New Roman" panose="02020603050405020304" pitchFamily="18" charset="0"/>
              <a:cs typeface="Times New Roman" panose="02020603050405020304" pitchFamily="18" charset="0"/>
            </a:endParaRPr>
          </a:p>
          <a:p>
            <a:pPr algn="just"/>
            <a:r>
              <a:rPr lang="en-US" dirty="0">
                <a:solidFill>
                  <a:srgbClr val="00B050"/>
                </a:solidFill>
                <a:latin typeface="Times New Roman" panose="02020603050405020304" pitchFamily="18" charset="0"/>
                <a:cs typeface="Times New Roman" panose="02020603050405020304" pitchFamily="18" charset="0"/>
              </a:rPr>
              <a:t>5. Determine new goals based on suggested solutions for process improvement.</a:t>
            </a:r>
            <a:endParaRPr lang="en-GB" dirty="0">
              <a:solidFill>
                <a:srgbClr val="00B050"/>
              </a:solidFill>
              <a:latin typeface="Times New Roman" panose="02020603050405020304" pitchFamily="18" charset="0"/>
              <a:cs typeface="Times New Roman" panose="02020603050405020304" pitchFamily="18" charset="0"/>
            </a:endParaRPr>
          </a:p>
          <a:p>
            <a:pPr algn="just"/>
            <a:endParaRPr lang="en-GB" dirty="0">
              <a:solidFill>
                <a:srgbClr val="00B05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568225" y="643944"/>
            <a:ext cx="5623775" cy="6214056"/>
          </a:xfrm>
          <a:prstGeom prst="rect">
            <a:avLst/>
          </a:prstGeom>
        </p:spPr>
      </p:pic>
    </p:spTree>
    <p:extLst>
      <p:ext uri="{BB962C8B-B14F-4D97-AF65-F5344CB8AC3E}">
        <p14:creationId xmlns:p14="http://schemas.microsoft.com/office/powerpoint/2010/main" val="586161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08338"/>
          </a:xfrm>
          <a:solidFill>
            <a:srgbClr val="FFC000"/>
          </a:solidFill>
        </p:spPr>
        <p:txBody>
          <a:bodyPr anchor="t"/>
          <a:lstStyle/>
          <a:p>
            <a:r>
              <a:rPr lang="en-US" b="1" dirty="0" smtClean="0">
                <a:solidFill>
                  <a:srgbClr val="0C6E26"/>
                </a:solidFill>
                <a:latin typeface="Times New Roman" panose="02020603050405020304" pitchFamily="18" charset="0"/>
                <a:cs typeface="Times New Roman" panose="02020603050405020304" pitchFamily="18" charset="0"/>
              </a:rPr>
              <a:t>Tables</a:t>
            </a:r>
            <a:endParaRPr lang="en-GB" b="1" dirty="0">
              <a:solidFill>
                <a:srgbClr val="0C6E2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708340"/>
            <a:ext cx="6555346" cy="6149660"/>
          </a:xfrm>
          <a:solidFill>
            <a:srgbClr val="FFFF66"/>
          </a:solidFill>
        </p:spPr>
        <p:txBody>
          <a:bodyPr/>
          <a:lstStyle/>
          <a:p>
            <a:r>
              <a:rPr lang="en-US" dirty="0" err="1">
                <a:solidFill>
                  <a:srgbClr val="0C6E26"/>
                </a:solidFill>
                <a:latin typeface="Times New Roman" panose="02020603050405020304" pitchFamily="18" charset="0"/>
                <a:cs typeface="Times New Roman" panose="02020603050405020304" pitchFamily="18" charset="0"/>
              </a:rPr>
              <a:t>Blinkit</a:t>
            </a:r>
            <a:r>
              <a:rPr lang="en-US" dirty="0">
                <a:solidFill>
                  <a:srgbClr val="0C6E26"/>
                </a:solidFill>
                <a:latin typeface="Times New Roman" panose="02020603050405020304" pitchFamily="18" charset="0"/>
                <a:cs typeface="Times New Roman" panose="02020603050405020304" pitchFamily="18" charset="0"/>
              </a:rPr>
              <a:t> orders</a:t>
            </a:r>
            <a:endParaRPr lang="en-GB" dirty="0">
              <a:solidFill>
                <a:srgbClr val="0C6E26"/>
              </a:solidFill>
              <a:latin typeface="Times New Roman" panose="02020603050405020304" pitchFamily="18" charset="0"/>
              <a:cs typeface="Times New Roman" panose="02020603050405020304" pitchFamily="18" charset="0"/>
            </a:endParaRPr>
          </a:p>
          <a:p>
            <a:r>
              <a:rPr lang="en-US" dirty="0" err="1">
                <a:solidFill>
                  <a:srgbClr val="0C6E26"/>
                </a:solidFill>
                <a:latin typeface="Times New Roman" panose="02020603050405020304" pitchFamily="18" charset="0"/>
                <a:cs typeface="Times New Roman" panose="02020603050405020304" pitchFamily="18" charset="0"/>
              </a:rPr>
              <a:t>Blinkit</a:t>
            </a:r>
            <a:r>
              <a:rPr lang="en-US" dirty="0">
                <a:solidFill>
                  <a:srgbClr val="0C6E26"/>
                </a:solidFill>
                <a:latin typeface="Times New Roman" panose="02020603050405020304" pitchFamily="18" charset="0"/>
                <a:cs typeface="Times New Roman" panose="02020603050405020304" pitchFamily="18" charset="0"/>
              </a:rPr>
              <a:t> Products</a:t>
            </a:r>
            <a:endParaRPr lang="en-GB" dirty="0">
              <a:solidFill>
                <a:srgbClr val="0C6E26"/>
              </a:solidFill>
              <a:latin typeface="Times New Roman" panose="02020603050405020304" pitchFamily="18" charset="0"/>
              <a:cs typeface="Times New Roman" panose="02020603050405020304" pitchFamily="18" charset="0"/>
            </a:endParaRPr>
          </a:p>
          <a:p>
            <a:r>
              <a:rPr lang="en-US" dirty="0" err="1">
                <a:solidFill>
                  <a:srgbClr val="0C6E26"/>
                </a:solidFill>
                <a:latin typeface="Times New Roman" panose="02020603050405020304" pitchFamily="18" charset="0"/>
                <a:cs typeface="Times New Roman" panose="02020603050405020304" pitchFamily="18" charset="0"/>
              </a:rPr>
              <a:t>Blinkit</a:t>
            </a:r>
            <a:r>
              <a:rPr lang="en-US" dirty="0">
                <a:solidFill>
                  <a:srgbClr val="0C6E26"/>
                </a:solidFill>
                <a:latin typeface="Times New Roman" panose="02020603050405020304" pitchFamily="18" charset="0"/>
                <a:cs typeface="Times New Roman" panose="02020603050405020304" pitchFamily="18" charset="0"/>
              </a:rPr>
              <a:t> customers</a:t>
            </a:r>
            <a:endParaRPr lang="en-GB" dirty="0">
              <a:solidFill>
                <a:srgbClr val="0C6E26"/>
              </a:solidFill>
              <a:latin typeface="Times New Roman" panose="02020603050405020304" pitchFamily="18" charset="0"/>
              <a:cs typeface="Times New Roman" panose="02020603050405020304" pitchFamily="18" charset="0"/>
            </a:endParaRPr>
          </a:p>
          <a:p>
            <a:r>
              <a:rPr lang="en-US" dirty="0" err="1">
                <a:solidFill>
                  <a:srgbClr val="0C6E26"/>
                </a:solidFill>
                <a:latin typeface="Times New Roman" panose="02020603050405020304" pitchFamily="18" charset="0"/>
                <a:cs typeface="Times New Roman" panose="02020603050405020304" pitchFamily="18" charset="0"/>
              </a:rPr>
              <a:t>Blinkit</a:t>
            </a:r>
            <a:r>
              <a:rPr lang="en-US" dirty="0">
                <a:solidFill>
                  <a:srgbClr val="0C6E26"/>
                </a:solidFill>
                <a:latin typeface="Times New Roman" panose="02020603050405020304" pitchFamily="18" charset="0"/>
                <a:cs typeface="Times New Roman" panose="02020603050405020304" pitchFamily="18" charset="0"/>
              </a:rPr>
              <a:t> delivery</a:t>
            </a:r>
            <a:endParaRPr lang="en-GB" dirty="0">
              <a:solidFill>
                <a:srgbClr val="0C6E26"/>
              </a:solidFill>
              <a:latin typeface="Times New Roman" panose="02020603050405020304" pitchFamily="18" charset="0"/>
              <a:cs typeface="Times New Roman" panose="02020603050405020304" pitchFamily="18" charset="0"/>
            </a:endParaRPr>
          </a:p>
          <a:p>
            <a:r>
              <a:rPr lang="en-US" dirty="0" err="1">
                <a:solidFill>
                  <a:srgbClr val="0C6E26"/>
                </a:solidFill>
                <a:latin typeface="Times New Roman" panose="02020603050405020304" pitchFamily="18" charset="0"/>
                <a:cs typeface="Times New Roman" panose="02020603050405020304" pitchFamily="18" charset="0"/>
              </a:rPr>
              <a:t>Blinkit</a:t>
            </a:r>
            <a:r>
              <a:rPr lang="en-US" dirty="0">
                <a:solidFill>
                  <a:srgbClr val="0C6E26"/>
                </a:solidFill>
                <a:latin typeface="Times New Roman" panose="02020603050405020304" pitchFamily="18" charset="0"/>
                <a:cs typeface="Times New Roman" panose="02020603050405020304" pitchFamily="18" charset="0"/>
              </a:rPr>
              <a:t> customer feedback</a:t>
            </a:r>
            <a:endParaRPr lang="en-GB" dirty="0">
              <a:solidFill>
                <a:srgbClr val="0C6E26"/>
              </a:solidFill>
              <a:latin typeface="Times New Roman" panose="02020603050405020304" pitchFamily="18" charset="0"/>
              <a:cs typeface="Times New Roman" panose="02020603050405020304" pitchFamily="18" charset="0"/>
            </a:endParaRPr>
          </a:p>
          <a:p>
            <a:r>
              <a:rPr lang="en-US" dirty="0" err="1">
                <a:solidFill>
                  <a:srgbClr val="0C6E26"/>
                </a:solidFill>
                <a:latin typeface="Times New Roman" panose="02020603050405020304" pitchFamily="18" charset="0"/>
                <a:cs typeface="Times New Roman" panose="02020603050405020304" pitchFamily="18" charset="0"/>
              </a:rPr>
              <a:t>Blinkit</a:t>
            </a:r>
            <a:r>
              <a:rPr lang="en-US" dirty="0">
                <a:solidFill>
                  <a:srgbClr val="0C6E26"/>
                </a:solidFill>
                <a:latin typeface="Times New Roman" panose="02020603050405020304" pitchFamily="18" charset="0"/>
                <a:cs typeface="Times New Roman" panose="02020603050405020304" pitchFamily="18" charset="0"/>
              </a:rPr>
              <a:t> inventory</a:t>
            </a:r>
            <a:endParaRPr lang="en-GB" dirty="0">
              <a:solidFill>
                <a:srgbClr val="0C6E26"/>
              </a:solidFill>
              <a:latin typeface="Times New Roman" panose="02020603050405020304" pitchFamily="18" charset="0"/>
              <a:cs typeface="Times New Roman" panose="02020603050405020304" pitchFamily="18" charset="0"/>
            </a:endParaRPr>
          </a:p>
          <a:p>
            <a:r>
              <a:rPr lang="en-US" dirty="0" err="1">
                <a:solidFill>
                  <a:srgbClr val="0C6E26"/>
                </a:solidFill>
                <a:latin typeface="Times New Roman" panose="02020603050405020304" pitchFamily="18" charset="0"/>
                <a:cs typeface="Times New Roman" panose="02020603050405020304" pitchFamily="18" charset="0"/>
              </a:rPr>
              <a:t>Blinkits</a:t>
            </a:r>
            <a:r>
              <a:rPr lang="en-US" dirty="0">
                <a:solidFill>
                  <a:srgbClr val="0C6E26"/>
                </a:solidFill>
                <a:latin typeface="Times New Roman" panose="02020603050405020304" pitchFamily="18" charset="0"/>
                <a:cs typeface="Times New Roman" panose="02020603050405020304" pitchFamily="18" charset="0"/>
              </a:rPr>
              <a:t> inventory new</a:t>
            </a:r>
            <a:endParaRPr lang="en-GB" dirty="0">
              <a:solidFill>
                <a:srgbClr val="0C6E26"/>
              </a:solidFill>
              <a:latin typeface="Times New Roman" panose="02020603050405020304" pitchFamily="18" charset="0"/>
              <a:cs typeface="Times New Roman" panose="02020603050405020304" pitchFamily="18" charset="0"/>
            </a:endParaRPr>
          </a:p>
          <a:p>
            <a:r>
              <a:rPr lang="en-US" dirty="0" err="1">
                <a:solidFill>
                  <a:srgbClr val="0C6E26"/>
                </a:solidFill>
                <a:latin typeface="Times New Roman" panose="02020603050405020304" pitchFamily="18" charset="0"/>
                <a:cs typeface="Times New Roman" panose="02020603050405020304" pitchFamily="18" charset="0"/>
              </a:rPr>
              <a:t>Blinkit</a:t>
            </a:r>
            <a:r>
              <a:rPr lang="en-US" dirty="0">
                <a:solidFill>
                  <a:srgbClr val="0C6E26"/>
                </a:solidFill>
                <a:latin typeface="Times New Roman" panose="02020603050405020304" pitchFamily="18" charset="0"/>
                <a:cs typeface="Times New Roman" panose="02020603050405020304" pitchFamily="18" charset="0"/>
              </a:rPr>
              <a:t> Marketing</a:t>
            </a:r>
            <a:endParaRPr lang="en-GB" dirty="0">
              <a:solidFill>
                <a:srgbClr val="0C6E26"/>
              </a:solidFill>
              <a:latin typeface="Times New Roman" panose="02020603050405020304" pitchFamily="18" charset="0"/>
              <a:cs typeface="Times New Roman" panose="02020603050405020304" pitchFamily="18" charset="0"/>
            </a:endParaRPr>
          </a:p>
          <a:p>
            <a:endParaRPr lang="en-GB" dirty="0">
              <a:solidFill>
                <a:srgbClr val="0C6E26"/>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426558" y="708339"/>
            <a:ext cx="5765442" cy="6149661"/>
          </a:xfrm>
          <a:prstGeom prst="rect">
            <a:avLst/>
          </a:prstGeom>
        </p:spPr>
      </p:pic>
    </p:spTree>
    <p:extLst>
      <p:ext uri="{BB962C8B-B14F-4D97-AF65-F5344CB8AC3E}">
        <p14:creationId xmlns:p14="http://schemas.microsoft.com/office/powerpoint/2010/main" val="246592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08338"/>
            <a:ext cx="6810233" cy="6149661"/>
          </a:xfrm>
          <a:solidFill>
            <a:srgbClr val="FFFF66"/>
          </a:solidFill>
        </p:spPr>
        <p:txBody>
          <a:bodyPr>
            <a:normAutofit/>
          </a:bodyPr>
          <a:lstStyle/>
          <a:p>
            <a:pPr algn="just"/>
            <a:r>
              <a:rPr lang="en-GB" dirty="0" err="1">
                <a:latin typeface="Times New Roman" panose="02020603050405020304" pitchFamily="18" charset="0"/>
                <a:cs typeface="Times New Roman" panose="02020603050405020304" pitchFamily="18" charset="0"/>
              </a:rPr>
              <a:t>Blinkit</a:t>
            </a:r>
            <a:r>
              <a:rPr lang="en-GB" dirty="0">
                <a:latin typeface="Times New Roman" panose="02020603050405020304" pitchFamily="18" charset="0"/>
                <a:cs typeface="Times New Roman" panose="02020603050405020304" pitchFamily="18" charset="0"/>
              </a:rPr>
              <a:t> is one of the largest </a:t>
            </a:r>
            <a:r>
              <a:rPr lang="en-GB" dirty="0" smtClean="0">
                <a:latin typeface="Times New Roman" panose="02020603050405020304" pitchFamily="18" charset="0"/>
                <a:cs typeface="Times New Roman" panose="02020603050405020304" pitchFamily="18" charset="0"/>
              </a:rPr>
              <a:t>hyper </a:t>
            </a:r>
            <a:r>
              <a:rPr lang="en-GB" dirty="0">
                <a:latin typeface="Times New Roman" panose="02020603050405020304" pitchFamily="18" charset="0"/>
                <a:cs typeface="Times New Roman" panose="02020603050405020304" pitchFamily="18" charset="0"/>
              </a:rPr>
              <a:t>e-commerce companies of India in the Grocery segment.</a:t>
            </a:r>
          </a:p>
          <a:p>
            <a:pPr algn="just"/>
            <a:r>
              <a:rPr lang="en-GB" dirty="0" err="1">
                <a:latin typeface="Times New Roman" panose="02020603050405020304" pitchFamily="18" charset="0"/>
                <a:cs typeface="Times New Roman" panose="02020603050405020304" pitchFamily="18" charset="0"/>
              </a:rPr>
              <a:t>Blinkit</a:t>
            </a:r>
            <a:r>
              <a:rPr lang="en-GB" dirty="0">
                <a:latin typeface="Times New Roman" panose="02020603050405020304" pitchFamily="18" charset="0"/>
                <a:cs typeface="Times New Roman" panose="02020603050405020304" pitchFamily="18" charset="0"/>
              </a:rPr>
              <a:t> was founded in 2013</a:t>
            </a:r>
          </a:p>
          <a:p>
            <a:pPr algn="just"/>
            <a:r>
              <a:rPr lang="en-GB" dirty="0">
                <a:latin typeface="Times New Roman" panose="02020603050405020304" pitchFamily="18" charset="0"/>
                <a:cs typeface="Times New Roman" panose="02020603050405020304" pitchFamily="18" charset="0"/>
              </a:rPr>
              <a:t>In 2022 </a:t>
            </a:r>
            <a:r>
              <a:rPr lang="en-GB" dirty="0" err="1">
                <a:latin typeface="Times New Roman" panose="02020603050405020304" pitchFamily="18" charset="0"/>
                <a:cs typeface="Times New Roman" panose="02020603050405020304" pitchFamily="18" charset="0"/>
              </a:rPr>
              <a:t>Blinkit</a:t>
            </a:r>
            <a:r>
              <a:rPr lang="en-GB" dirty="0">
                <a:latin typeface="Times New Roman" panose="02020603050405020304" pitchFamily="18" charset="0"/>
                <a:cs typeface="Times New Roman" panose="02020603050405020304" pitchFamily="18" charset="0"/>
              </a:rPr>
              <a:t> was acquired by </a:t>
            </a:r>
            <a:r>
              <a:rPr lang="en-GB" dirty="0" err="1">
                <a:latin typeface="Times New Roman" panose="02020603050405020304" pitchFamily="18" charset="0"/>
                <a:cs typeface="Times New Roman" panose="02020603050405020304" pitchFamily="18" charset="0"/>
              </a:rPr>
              <a:t>Zomato</a:t>
            </a:r>
            <a:r>
              <a:rPr lang="en-GB" dirty="0">
                <a:latin typeface="Times New Roman" panose="02020603050405020304" pitchFamily="18" charset="0"/>
                <a:cs typeface="Times New Roman" panose="02020603050405020304" pitchFamily="18" charset="0"/>
              </a:rPr>
              <a:t> with US$568 million.</a:t>
            </a:r>
          </a:p>
          <a:p>
            <a:pPr algn="just"/>
            <a:r>
              <a:rPr lang="en-GB" dirty="0" err="1">
                <a:latin typeface="Times New Roman" panose="02020603050405020304" pitchFamily="18" charset="0"/>
                <a:cs typeface="Times New Roman" panose="02020603050405020304" pitchFamily="18" charset="0"/>
              </a:rPr>
              <a:t>Albinder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Dhindsa</a:t>
            </a:r>
            <a:r>
              <a:rPr lang="en-GB" dirty="0">
                <a:latin typeface="Times New Roman" panose="02020603050405020304" pitchFamily="18" charset="0"/>
                <a:cs typeface="Times New Roman" panose="02020603050405020304" pitchFamily="18" charset="0"/>
              </a:rPr>
              <a:t> is the current CEO of </a:t>
            </a:r>
            <a:r>
              <a:rPr lang="en-GB" dirty="0" err="1">
                <a:latin typeface="Times New Roman" panose="02020603050405020304" pitchFamily="18" charset="0"/>
                <a:cs typeface="Times New Roman" panose="02020603050405020304" pitchFamily="18" charset="0"/>
              </a:rPr>
              <a:t>Blinkit</a:t>
            </a:r>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In 2024 the revenue of </a:t>
            </a:r>
            <a:r>
              <a:rPr lang="en-GB" dirty="0" err="1">
                <a:latin typeface="Times New Roman" panose="02020603050405020304" pitchFamily="18" charset="0"/>
                <a:cs typeface="Times New Roman" panose="02020603050405020304" pitchFamily="18" charset="0"/>
              </a:rPr>
              <a:t>Blinkit</a:t>
            </a:r>
            <a:r>
              <a:rPr lang="en-GB" dirty="0">
                <a:latin typeface="Times New Roman" panose="02020603050405020304" pitchFamily="18" charset="0"/>
                <a:cs typeface="Times New Roman" panose="02020603050405020304" pitchFamily="18" charset="0"/>
              </a:rPr>
              <a:t> was 23.01 billion INR.</a:t>
            </a:r>
          </a:p>
          <a:p>
            <a:pPr algn="just"/>
            <a:r>
              <a:rPr lang="en-GB" dirty="0">
                <a:latin typeface="Times New Roman" panose="02020603050405020304" pitchFamily="18" charset="0"/>
                <a:cs typeface="Times New Roman" panose="02020603050405020304" pitchFamily="18" charset="0"/>
              </a:rPr>
              <a:t>Current market value of </a:t>
            </a:r>
            <a:r>
              <a:rPr lang="en-GB" dirty="0" err="1">
                <a:latin typeface="Times New Roman" panose="02020603050405020304" pitchFamily="18" charset="0"/>
                <a:cs typeface="Times New Roman" panose="02020603050405020304" pitchFamily="18" charset="0"/>
              </a:rPr>
              <a:t>BlinkIt</a:t>
            </a:r>
            <a:r>
              <a:rPr lang="en-GB" dirty="0">
                <a:latin typeface="Times New Roman" panose="02020603050405020304" pitchFamily="18" charset="0"/>
                <a:cs typeface="Times New Roman" panose="02020603050405020304" pitchFamily="18" charset="0"/>
              </a:rPr>
              <a:t> is US$13 Billion.</a:t>
            </a:r>
          </a:p>
          <a:p>
            <a:pPr algn="just"/>
            <a:endParaRPr lang="en-GB"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1"/>
            <a:ext cx="12192000" cy="708338"/>
          </a:xfrm>
          <a:solidFill>
            <a:srgbClr val="FFC000"/>
          </a:solidFill>
        </p:spPr>
        <p:txBody>
          <a:bodyPr anchor="t"/>
          <a:lstStyle/>
          <a:p>
            <a:r>
              <a:rPr lang="en-US" b="1" dirty="0" smtClean="0">
                <a:solidFill>
                  <a:srgbClr val="0C6E26"/>
                </a:solidFill>
                <a:latin typeface="Times New Roman" panose="02020603050405020304" pitchFamily="18" charset="0"/>
                <a:cs typeface="Times New Roman" panose="02020603050405020304" pitchFamily="18" charset="0"/>
              </a:rPr>
              <a:t>Background of </a:t>
            </a:r>
            <a:r>
              <a:rPr lang="en-US" b="1" dirty="0" err="1" smtClean="0">
                <a:solidFill>
                  <a:srgbClr val="0C6E26"/>
                </a:solidFill>
                <a:latin typeface="Times New Roman" panose="02020603050405020304" pitchFamily="18" charset="0"/>
                <a:cs typeface="Times New Roman" panose="02020603050405020304" pitchFamily="18" charset="0"/>
              </a:rPr>
              <a:t>Blinkit</a:t>
            </a:r>
            <a:endParaRPr lang="en-GB" b="1" dirty="0">
              <a:solidFill>
                <a:srgbClr val="0C6E26"/>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6810232" y="708337"/>
            <a:ext cx="5381768" cy="6082988"/>
          </a:xfrm>
          <a:prstGeom prst="rect">
            <a:avLst/>
          </a:prstGeom>
        </p:spPr>
      </p:pic>
    </p:spTree>
    <p:extLst>
      <p:ext uri="{BB962C8B-B14F-4D97-AF65-F5344CB8AC3E}">
        <p14:creationId xmlns:p14="http://schemas.microsoft.com/office/powerpoint/2010/main" val="357499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927279"/>
          </a:xfrm>
          <a:solidFill>
            <a:srgbClr val="FFC000"/>
          </a:solidFill>
        </p:spPr>
        <p:txBody>
          <a:bodyPr anchor="ctr">
            <a:normAutofit/>
          </a:bodyPr>
          <a:lstStyle/>
          <a:p>
            <a:r>
              <a:rPr lang="en-US" b="1" dirty="0">
                <a:solidFill>
                  <a:srgbClr val="00B050"/>
                </a:solidFill>
                <a:latin typeface="Times New Roman" panose="02020603050405020304" pitchFamily="18" charset="0"/>
                <a:cs typeface="Times New Roman" panose="02020603050405020304" pitchFamily="18" charset="0"/>
              </a:rPr>
              <a:t>Data </a:t>
            </a:r>
            <a:r>
              <a:rPr lang="en-US" b="1" dirty="0" smtClean="0">
                <a:solidFill>
                  <a:srgbClr val="00B050"/>
                </a:solidFill>
                <a:latin typeface="Times New Roman" panose="02020603050405020304" pitchFamily="18" charset="0"/>
                <a:cs typeface="Times New Roman" panose="02020603050405020304" pitchFamily="18" charset="0"/>
              </a:rPr>
              <a:t>Analysis</a:t>
            </a:r>
            <a:endParaRPr lang="en-GB" b="1" dirty="0">
              <a:solidFill>
                <a:srgbClr val="00B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927278"/>
            <a:ext cx="6619741" cy="5930721"/>
          </a:xfrm>
          <a:solidFill>
            <a:srgbClr val="FFFF66"/>
          </a:solidFill>
        </p:spPr>
        <p:txBody>
          <a:bodyPr anchor="ctr"/>
          <a:lstStyle/>
          <a:p>
            <a:pPr marL="0" indent="0">
              <a:buNone/>
            </a:pPr>
            <a:r>
              <a:rPr lang="en-US" dirty="0">
                <a:solidFill>
                  <a:srgbClr val="0C6E26"/>
                </a:solidFill>
                <a:latin typeface="Times New Roman" panose="02020603050405020304" pitchFamily="18" charset="0"/>
                <a:cs typeface="Times New Roman" panose="02020603050405020304" pitchFamily="18" charset="0"/>
              </a:rPr>
              <a:t>The following data are analyzed in MYSQL:</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1. 5000 unique orders</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2. 2172 unique customers</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3. 5000 different delivery partners</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4. 5000 unique stores</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5. 51 unique products</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6. 11 different categories of </a:t>
            </a:r>
            <a:r>
              <a:rPr lang="en-US" dirty="0" smtClean="0">
                <a:solidFill>
                  <a:srgbClr val="0C6E26"/>
                </a:solidFill>
                <a:latin typeface="Times New Roman" panose="02020603050405020304" pitchFamily="18" charset="0"/>
                <a:cs typeface="Times New Roman" panose="02020603050405020304" pitchFamily="18" charset="0"/>
              </a:rPr>
              <a:t>products</a:t>
            </a:r>
          </a:p>
          <a:p>
            <a:r>
              <a:rPr lang="en-US" dirty="0" smtClean="0">
                <a:solidFill>
                  <a:srgbClr val="0C6E26"/>
                </a:solidFill>
                <a:latin typeface="Times New Roman" panose="02020603050405020304" pitchFamily="18" charset="0"/>
                <a:cs typeface="Times New Roman" panose="02020603050405020304" pitchFamily="18" charset="0"/>
              </a:rPr>
              <a:t>7. 9 different marketing campaigns</a:t>
            </a:r>
          </a:p>
          <a:p>
            <a:r>
              <a:rPr lang="en-US" dirty="0" smtClean="0">
                <a:solidFill>
                  <a:srgbClr val="0C6E26"/>
                </a:solidFill>
                <a:latin typeface="Times New Roman" panose="02020603050405020304" pitchFamily="18" charset="0"/>
                <a:cs typeface="Times New Roman" panose="02020603050405020304" pitchFamily="18" charset="0"/>
              </a:rPr>
              <a:t>8. 4 campaign channels</a:t>
            </a:r>
          </a:p>
          <a:p>
            <a:endParaRPr lang="en-GB" dirty="0" smtClean="0">
              <a:solidFill>
                <a:srgbClr val="0C6E26"/>
              </a:solidFill>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5" name="Picture 4" descr="What is MySQL? | OVHcloud India"/>
          <p:cNvPicPr/>
          <p:nvPr/>
        </p:nvPicPr>
        <p:blipFill>
          <a:blip r:embed="rId2">
            <a:extLst>
              <a:ext uri="{28A0092B-C50C-407E-A947-70E740481C1C}">
                <a14:useLocalDpi xmlns:a14="http://schemas.microsoft.com/office/drawing/2010/main" val="0"/>
              </a:ext>
            </a:extLst>
          </a:blip>
          <a:srcRect/>
          <a:stretch>
            <a:fillRect/>
          </a:stretch>
        </p:blipFill>
        <p:spPr bwMode="auto">
          <a:xfrm>
            <a:off x="6619741" y="1484288"/>
            <a:ext cx="5731510" cy="4816699"/>
          </a:xfrm>
          <a:prstGeom prst="rect">
            <a:avLst/>
          </a:prstGeom>
          <a:noFill/>
          <a:ln>
            <a:noFill/>
          </a:ln>
        </p:spPr>
      </p:pic>
    </p:spTree>
    <p:extLst>
      <p:ext uri="{BB962C8B-B14F-4D97-AF65-F5344CB8AC3E}">
        <p14:creationId xmlns:p14="http://schemas.microsoft.com/office/powerpoint/2010/main" val="2762522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6975"/>
          </a:xfrm>
          <a:solidFill>
            <a:srgbClr val="FFC000"/>
          </a:solidFill>
        </p:spPr>
        <p:txBody>
          <a:bodyPr anchor="t"/>
          <a:lstStyle/>
          <a:p>
            <a:r>
              <a:rPr lang="en-US" b="1" dirty="0">
                <a:solidFill>
                  <a:srgbClr val="0C6E26"/>
                </a:solidFill>
              </a:rPr>
              <a:t>Roles</a:t>
            </a:r>
            <a:endParaRPr lang="en-GB" b="1" dirty="0">
              <a:solidFill>
                <a:srgbClr val="0C6E26"/>
              </a:solidFill>
            </a:endParaRPr>
          </a:p>
        </p:txBody>
      </p:sp>
      <p:sp>
        <p:nvSpPr>
          <p:cNvPr id="3" name="Content Placeholder 2"/>
          <p:cNvSpPr>
            <a:spLocks noGrp="1"/>
          </p:cNvSpPr>
          <p:nvPr>
            <p:ph idx="1"/>
          </p:nvPr>
        </p:nvSpPr>
        <p:spPr>
          <a:xfrm>
            <a:off x="0" y="746976"/>
            <a:ext cx="6065949" cy="6111024"/>
          </a:xfrm>
          <a:solidFill>
            <a:srgbClr val="FFFF66"/>
          </a:solidFill>
        </p:spPr>
        <p:txBody>
          <a:bodyPr/>
          <a:lstStyle/>
          <a:p>
            <a:r>
              <a:rPr lang="en-US" dirty="0">
                <a:solidFill>
                  <a:srgbClr val="0C6E26"/>
                </a:solidFill>
                <a:latin typeface="Times New Roman" panose="02020603050405020304" pitchFamily="18" charset="0"/>
                <a:cs typeface="Times New Roman" panose="02020603050405020304" pitchFamily="18" charset="0"/>
              </a:rPr>
              <a:t>Role performed during data analysis:</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1) Operation Analyst</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2) Logistic Analyst</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3) Revenue analyst</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4) Consumer analyst</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5) Service analyst</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6) Marketing analyst</a:t>
            </a:r>
            <a:endParaRPr lang="en-GB" dirty="0">
              <a:solidFill>
                <a:srgbClr val="0C6E26"/>
              </a:solidFill>
              <a:latin typeface="Times New Roman" panose="02020603050405020304" pitchFamily="18" charset="0"/>
              <a:cs typeface="Times New Roman" panose="02020603050405020304" pitchFamily="18" charset="0"/>
            </a:endParaRPr>
          </a:p>
          <a:p>
            <a:r>
              <a:rPr lang="en-US" dirty="0">
                <a:solidFill>
                  <a:srgbClr val="0C6E26"/>
                </a:solidFill>
                <a:latin typeface="Times New Roman" panose="02020603050405020304" pitchFamily="18" charset="0"/>
                <a:cs typeface="Times New Roman" panose="02020603050405020304" pitchFamily="18" charset="0"/>
              </a:rPr>
              <a:t>7) Product analyst  </a:t>
            </a:r>
            <a:endParaRPr lang="en-GB" dirty="0">
              <a:solidFill>
                <a:srgbClr val="0C6E26"/>
              </a:solidFill>
              <a:latin typeface="Times New Roman" panose="02020603050405020304" pitchFamily="18" charset="0"/>
              <a:cs typeface="Times New Roman" panose="02020603050405020304" pitchFamily="18" charset="0"/>
            </a:endParaRPr>
          </a:p>
          <a:p>
            <a:endParaRPr lang="en-GB" dirty="0">
              <a:solidFill>
                <a:srgbClr val="0C6E26"/>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065949" y="746976"/>
            <a:ext cx="5997261" cy="6056344"/>
          </a:xfrm>
          <a:prstGeom prst="rect">
            <a:avLst/>
          </a:prstGeom>
        </p:spPr>
      </p:pic>
    </p:spTree>
    <p:extLst>
      <p:ext uri="{BB962C8B-B14F-4D97-AF65-F5344CB8AC3E}">
        <p14:creationId xmlns:p14="http://schemas.microsoft.com/office/powerpoint/2010/main" val="336003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18185"/>
          </a:xfrm>
          <a:solidFill>
            <a:srgbClr val="FFC000"/>
          </a:solidFill>
        </p:spPr>
        <p:txBody>
          <a:bodyPr anchor="t">
            <a:normAutofit fontScale="90000"/>
          </a:bodyPr>
          <a:lstStyle/>
          <a:p>
            <a:r>
              <a:rPr lang="en-US" b="1" dirty="0">
                <a:solidFill>
                  <a:srgbClr val="0C6E26"/>
                </a:solidFill>
              </a:rPr>
              <a:t> Objectives</a:t>
            </a:r>
            <a:endParaRPr lang="en-GB" b="1" dirty="0">
              <a:solidFill>
                <a:srgbClr val="0C6E26"/>
              </a:solidFill>
            </a:endParaRPr>
          </a:p>
        </p:txBody>
      </p:sp>
      <p:sp>
        <p:nvSpPr>
          <p:cNvPr id="3" name="Content Placeholder 2"/>
          <p:cNvSpPr>
            <a:spLocks noGrp="1"/>
          </p:cNvSpPr>
          <p:nvPr>
            <p:ph idx="1"/>
          </p:nvPr>
        </p:nvSpPr>
        <p:spPr>
          <a:xfrm>
            <a:off x="0" y="618187"/>
            <a:ext cx="7701566" cy="6239812"/>
          </a:xfrm>
          <a:solidFill>
            <a:srgbClr val="FFFF66"/>
          </a:solidFill>
        </p:spPr>
        <p:txBody>
          <a:bodyPr anchor="ctr">
            <a:normAutofit/>
          </a:bodyPr>
          <a:lstStyle/>
          <a:p>
            <a:pPr marL="0" indent="0" algn="just">
              <a:buNone/>
            </a:pPr>
            <a:r>
              <a:rPr lang="en-US" dirty="0" smtClean="0">
                <a:solidFill>
                  <a:srgbClr val="0C6E26"/>
                </a:solidFill>
                <a:latin typeface="Times New Roman" panose="02020603050405020304" pitchFamily="18" charset="0"/>
                <a:cs typeface="Times New Roman" panose="02020603050405020304" pitchFamily="18" charset="0"/>
              </a:rPr>
              <a:t>The data analysis on </a:t>
            </a:r>
            <a:r>
              <a:rPr lang="en-US" dirty="0" err="1" smtClean="0">
                <a:solidFill>
                  <a:srgbClr val="0C6E26"/>
                </a:solidFill>
                <a:latin typeface="Times New Roman" panose="02020603050405020304" pitchFamily="18" charset="0"/>
                <a:cs typeface="Times New Roman" panose="02020603050405020304" pitchFamily="18" charset="0"/>
              </a:rPr>
              <a:t>Mysql</a:t>
            </a:r>
            <a:r>
              <a:rPr lang="en-US" dirty="0" smtClean="0">
                <a:solidFill>
                  <a:srgbClr val="0C6E26"/>
                </a:solidFill>
                <a:latin typeface="Times New Roman" panose="02020603050405020304" pitchFamily="18" charset="0"/>
                <a:cs typeface="Times New Roman" panose="02020603050405020304" pitchFamily="18" charset="0"/>
              </a:rPr>
              <a:t> will be performed for the following process development of </a:t>
            </a:r>
            <a:r>
              <a:rPr lang="en-US" dirty="0" err="1" smtClean="0">
                <a:solidFill>
                  <a:srgbClr val="0C6E26"/>
                </a:solidFill>
                <a:latin typeface="Times New Roman" panose="02020603050405020304" pitchFamily="18" charset="0"/>
                <a:cs typeface="Times New Roman" panose="02020603050405020304" pitchFamily="18" charset="0"/>
              </a:rPr>
              <a:t>Blinkit</a:t>
            </a:r>
            <a:r>
              <a:rPr lang="en-US" dirty="0" smtClean="0">
                <a:solidFill>
                  <a:srgbClr val="0C6E26"/>
                </a:solidFill>
                <a:latin typeface="Times New Roman" panose="02020603050405020304" pitchFamily="18" charset="0"/>
                <a:cs typeface="Times New Roman" panose="02020603050405020304" pitchFamily="18" charset="0"/>
              </a:rPr>
              <a:t>:</a:t>
            </a:r>
            <a:endParaRPr lang="en-GB" dirty="0" smtClean="0">
              <a:solidFill>
                <a:srgbClr val="0C6E26"/>
              </a:solidFill>
              <a:latin typeface="Times New Roman" panose="02020603050405020304" pitchFamily="18" charset="0"/>
              <a:cs typeface="Times New Roman" panose="02020603050405020304" pitchFamily="18" charset="0"/>
            </a:endParaRPr>
          </a:p>
          <a:p>
            <a:pPr algn="just"/>
            <a:r>
              <a:rPr lang="en-US" dirty="0" smtClean="0">
                <a:solidFill>
                  <a:srgbClr val="0C6E26"/>
                </a:solidFill>
                <a:latin typeface="Times New Roman" panose="02020603050405020304" pitchFamily="18" charset="0"/>
                <a:cs typeface="Times New Roman" panose="02020603050405020304" pitchFamily="18" charset="0"/>
              </a:rPr>
              <a:t>1) Operational efficiency and delivery optimization</a:t>
            </a:r>
            <a:endParaRPr lang="en-GB" dirty="0" smtClean="0">
              <a:solidFill>
                <a:srgbClr val="0C6E26"/>
              </a:solidFill>
              <a:latin typeface="Times New Roman" panose="02020603050405020304" pitchFamily="18" charset="0"/>
              <a:cs typeface="Times New Roman" panose="02020603050405020304" pitchFamily="18" charset="0"/>
            </a:endParaRPr>
          </a:p>
          <a:p>
            <a:pPr algn="just"/>
            <a:r>
              <a:rPr lang="en-US" dirty="0" smtClean="0">
                <a:solidFill>
                  <a:srgbClr val="0C6E26"/>
                </a:solidFill>
                <a:latin typeface="Times New Roman" panose="02020603050405020304" pitchFamily="18" charset="0"/>
                <a:cs typeface="Times New Roman" panose="02020603050405020304" pitchFamily="18" charset="0"/>
              </a:rPr>
              <a:t>2) Inventory and product management</a:t>
            </a:r>
            <a:endParaRPr lang="en-GB" dirty="0" smtClean="0">
              <a:solidFill>
                <a:srgbClr val="0C6E26"/>
              </a:solidFill>
              <a:latin typeface="Times New Roman" panose="02020603050405020304" pitchFamily="18" charset="0"/>
              <a:cs typeface="Times New Roman" panose="02020603050405020304" pitchFamily="18" charset="0"/>
            </a:endParaRPr>
          </a:p>
          <a:p>
            <a:pPr algn="just"/>
            <a:r>
              <a:rPr lang="en-US" dirty="0" smtClean="0">
                <a:solidFill>
                  <a:srgbClr val="0C6E26"/>
                </a:solidFill>
                <a:latin typeface="Times New Roman" panose="02020603050405020304" pitchFamily="18" charset="0"/>
                <a:cs typeface="Times New Roman" panose="02020603050405020304" pitchFamily="18" charset="0"/>
              </a:rPr>
              <a:t>3) Sales and revenue department</a:t>
            </a:r>
            <a:endParaRPr lang="en-GB" dirty="0" smtClean="0">
              <a:solidFill>
                <a:srgbClr val="0C6E26"/>
              </a:solidFill>
              <a:latin typeface="Times New Roman" panose="02020603050405020304" pitchFamily="18" charset="0"/>
              <a:cs typeface="Times New Roman" panose="02020603050405020304" pitchFamily="18" charset="0"/>
            </a:endParaRPr>
          </a:p>
          <a:p>
            <a:pPr algn="just"/>
            <a:r>
              <a:rPr lang="en-US" dirty="0" smtClean="0">
                <a:solidFill>
                  <a:srgbClr val="0C6E26"/>
                </a:solidFill>
                <a:latin typeface="Times New Roman" panose="02020603050405020304" pitchFamily="18" charset="0"/>
                <a:cs typeface="Times New Roman" panose="02020603050405020304" pitchFamily="18" charset="0"/>
              </a:rPr>
              <a:t>4) Customer behavior and retention</a:t>
            </a:r>
            <a:endParaRPr lang="en-GB" dirty="0" smtClean="0">
              <a:solidFill>
                <a:srgbClr val="0C6E26"/>
              </a:solidFill>
              <a:latin typeface="Times New Roman" panose="02020603050405020304" pitchFamily="18" charset="0"/>
              <a:cs typeface="Times New Roman" panose="02020603050405020304" pitchFamily="18" charset="0"/>
            </a:endParaRPr>
          </a:p>
          <a:p>
            <a:pPr algn="just"/>
            <a:r>
              <a:rPr lang="en-US" dirty="0" smtClean="0">
                <a:solidFill>
                  <a:srgbClr val="0C6E26"/>
                </a:solidFill>
                <a:latin typeface="Times New Roman" panose="02020603050405020304" pitchFamily="18" charset="0"/>
                <a:cs typeface="Times New Roman" panose="02020603050405020304" pitchFamily="18" charset="0"/>
              </a:rPr>
              <a:t>5) Customer feedback and sentiment</a:t>
            </a:r>
            <a:endParaRPr lang="en-GB" dirty="0" smtClean="0">
              <a:solidFill>
                <a:srgbClr val="0C6E26"/>
              </a:solidFill>
              <a:latin typeface="Times New Roman" panose="02020603050405020304" pitchFamily="18" charset="0"/>
              <a:cs typeface="Times New Roman" panose="02020603050405020304" pitchFamily="18" charset="0"/>
            </a:endParaRPr>
          </a:p>
          <a:p>
            <a:pPr algn="just"/>
            <a:r>
              <a:rPr lang="en-US" dirty="0" smtClean="0">
                <a:solidFill>
                  <a:srgbClr val="0C6E26"/>
                </a:solidFill>
                <a:latin typeface="Times New Roman" panose="02020603050405020304" pitchFamily="18" charset="0"/>
                <a:cs typeface="Times New Roman" panose="02020603050405020304" pitchFamily="18" charset="0"/>
              </a:rPr>
              <a:t>6) Marketing performance</a:t>
            </a:r>
            <a:endParaRPr lang="en-GB" dirty="0" smtClean="0">
              <a:solidFill>
                <a:srgbClr val="0C6E26"/>
              </a:solidFill>
              <a:latin typeface="Times New Roman" panose="02020603050405020304" pitchFamily="18" charset="0"/>
              <a:cs typeface="Times New Roman" panose="02020603050405020304" pitchFamily="18" charset="0"/>
            </a:endParaRPr>
          </a:p>
          <a:p>
            <a:pPr algn="just"/>
            <a:r>
              <a:rPr lang="en-US" dirty="0" smtClean="0">
                <a:solidFill>
                  <a:srgbClr val="0C6E26"/>
                </a:solidFill>
                <a:latin typeface="Times New Roman" panose="02020603050405020304" pitchFamily="18" charset="0"/>
                <a:cs typeface="Times New Roman" panose="02020603050405020304" pitchFamily="18" charset="0"/>
              </a:rPr>
              <a:t>7) Product level analysis</a:t>
            </a:r>
            <a:endParaRPr lang="en-GB" dirty="0" smtClean="0">
              <a:solidFill>
                <a:srgbClr val="0C6E26"/>
              </a:solidFill>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701566" y="618186"/>
            <a:ext cx="4490435" cy="6239813"/>
          </a:xfrm>
          <a:prstGeom prst="rect">
            <a:avLst/>
          </a:prstGeom>
        </p:spPr>
      </p:pic>
    </p:spTree>
    <p:extLst>
      <p:ext uri="{BB962C8B-B14F-4D97-AF65-F5344CB8AC3E}">
        <p14:creationId xmlns:p14="http://schemas.microsoft.com/office/powerpoint/2010/main" val="2175738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378</TotalTime>
  <Words>997</Words>
  <Application>Microsoft Office PowerPoint</Application>
  <PresentationFormat>Custom</PresentationFormat>
  <Paragraphs>155</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Content Findings Management by Exception Tables Background of Blinkit Data Analysis Roles Objectives Operational efficiency and delivery optimization Inventory and product management  Sales and revenue analysis Customer behavior and retention Customer feedback and sentiment Marketing performance Product-level analysis  Conclusion     </vt:lpstr>
      <vt:lpstr>Findings </vt:lpstr>
      <vt:lpstr>Management by Exception </vt:lpstr>
      <vt:lpstr>Tables</vt:lpstr>
      <vt:lpstr>Background of Blinkit</vt:lpstr>
      <vt:lpstr>Data Analysis</vt:lpstr>
      <vt:lpstr>Roles</vt:lpstr>
      <vt:lpstr> Objectives</vt:lpstr>
      <vt:lpstr>Operational efficiency and delivery optimization  (Role: Operation Analyst)</vt:lpstr>
      <vt:lpstr>Operational efficiency and delivery optimization  (Role: Operation Analyst)</vt:lpstr>
      <vt:lpstr>Operational efficiency and delivery optimization  (Role: Operation Analyst)</vt:lpstr>
      <vt:lpstr>Inventory and product management  (Role: Logistic Analyst)</vt:lpstr>
      <vt:lpstr>Inventory and product management  (Role: Logistic Analyst)</vt:lpstr>
      <vt:lpstr>Inventory and product management  (Role: Logistic Analyst)</vt:lpstr>
      <vt:lpstr>Sale and revenue analysis (Role: Revenue Analyst)</vt:lpstr>
      <vt:lpstr>Sale and revenue analysis (Role: Revenue Analyst)</vt:lpstr>
      <vt:lpstr>Sale and revenue analysis (Role: Revenue Analyst)</vt:lpstr>
      <vt:lpstr>Customer behavior and retention  (Role: Consumer Analyst)</vt:lpstr>
      <vt:lpstr>Customer behavior and retention  (Role: Consumer Analyst)</vt:lpstr>
      <vt:lpstr>Customer behavior and retention  (Role: Consumer Analyst)</vt:lpstr>
      <vt:lpstr>Customer feedback and sentiment  (Role: Service Analyst) </vt:lpstr>
      <vt:lpstr>Customer feedback and sentiment  (Role: Service Analyst) </vt:lpstr>
      <vt:lpstr>Customer feedback and sentiment  (Role: Service Analyst)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user</cp:lastModifiedBy>
  <cp:revision>56</cp:revision>
  <dcterms:created xsi:type="dcterms:W3CDTF">2025-05-23T09:22:12Z</dcterms:created>
  <dcterms:modified xsi:type="dcterms:W3CDTF">2025-06-03T16:14:45Z</dcterms:modified>
</cp:coreProperties>
</file>